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8"/>
  </p:notesMasterIdLst>
  <p:sldIdLst>
    <p:sldId id="256" r:id="rId2"/>
    <p:sldId id="461" r:id="rId3"/>
    <p:sldId id="462" r:id="rId4"/>
    <p:sldId id="328" r:id="rId5"/>
    <p:sldId id="424" r:id="rId6"/>
    <p:sldId id="428" r:id="rId7"/>
    <p:sldId id="427" r:id="rId8"/>
    <p:sldId id="257" r:id="rId9"/>
    <p:sldId id="416" r:id="rId10"/>
    <p:sldId id="340" r:id="rId11"/>
    <p:sldId id="448" r:id="rId12"/>
    <p:sldId id="449" r:id="rId13"/>
    <p:sldId id="465" r:id="rId14"/>
    <p:sldId id="350" r:id="rId15"/>
    <p:sldId id="357" r:id="rId16"/>
    <p:sldId id="262" r:id="rId17"/>
    <p:sldId id="352" r:id="rId18"/>
    <p:sldId id="355" r:id="rId19"/>
    <p:sldId id="353" r:id="rId20"/>
    <p:sldId id="389" r:id="rId21"/>
    <p:sldId id="466" r:id="rId22"/>
    <p:sldId id="470" r:id="rId23"/>
    <p:sldId id="467" r:id="rId24"/>
    <p:sldId id="396" r:id="rId25"/>
    <p:sldId id="433" r:id="rId26"/>
    <p:sldId id="435" r:id="rId27"/>
    <p:sldId id="404" r:id="rId28"/>
    <p:sldId id="407" r:id="rId29"/>
    <p:sldId id="400" r:id="rId30"/>
    <p:sldId id="401" r:id="rId31"/>
    <p:sldId id="411" r:id="rId32"/>
    <p:sldId id="451" r:id="rId33"/>
    <p:sldId id="399" r:id="rId34"/>
    <p:sldId id="472" r:id="rId35"/>
    <p:sldId id="459" r:id="rId36"/>
    <p:sldId id="457" r:id="rId3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9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2D23A-63A6-4BB1-8548-46AB64FD70EB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51C1DBD-E3CB-4D4B-BEAC-BC53DB144133}">
      <dgm:prSet/>
      <dgm:spPr/>
      <dgm:t>
        <a:bodyPr/>
        <a:lstStyle/>
        <a:p>
          <a:r>
            <a:rPr lang="en-US" dirty="0"/>
            <a:t>14</a:t>
          </a:r>
          <a:r>
            <a:rPr lang="en-US" baseline="30000" dirty="0"/>
            <a:t>th</a:t>
          </a:r>
          <a:r>
            <a:rPr lang="en-US" dirty="0"/>
            <a:t> Amendment guarantees birthright citizenship and legal paths to citizenship</a:t>
          </a:r>
        </a:p>
      </dgm:t>
    </dgm:pt>
    <dgm:pt modelId="{3C8FFF47-FE44-4367-BF5F-4697D6F4A02D}" type="parTrans" cxnId="{2CB905FA-DDB4-4F96-966F-5A72397C77DD}">
      <dgm:prSet/>
      <dgm:spPr/>
      <dgm:t>
        <a:bodyPr/>
        <a:lstStyle/>
        <a:p>
          <a:endParaRPr lang="en-US"/>
        </a:p>
      </dgm:t>
    </dgm:pt>
    <dgm:pt modelId="{709C015E-7C7A-4FF9-9E16-4746E4A264B8}" type="sibTrans" cxnId="{2CB905FA-DDB4-4F96-966F-5A72397C77DD}">
      <dgm:prSet/>
      <dgm:spPr/>
      <dgm:t>
        <a:bodyPr/>
        <a:lstStyle/>
        <a:p>
          <a:endParaRPr lang="en-US"/>
        </a:p>
      </dgm:t>
    </dgm:pt>
    <dgm:pt modelId="{D0ABB48B-0F29-4691-80C2-B8C42E69DC26}">
      <dgm:prSet/>
      <dgm:spPr/>
      <dgm:t>
        <a:bodyPr/>
        <a:lstStyle/>
        <a:p>
          <a:r>
            <a:rPr lang="en-US"/>
            <a:t>The U.S. encouraged relatively open immigration in the 1800s.</a:t>
          </a:r>
        </a:p>
      </dgm:t>
    </dgm:pt>
    <dgm:pt modelId="{BC3535B8-6E78-42C4-AF85-06EB92F700D2}" type="parTrans" cxnId="{E94A8F67-B11E-4E69-874D-355B983E6359}">
      <dgm:prSet/>
      <dgm:spPr/>
      <dgm:t>
        <a:bodyPr/>
        <a:lstStyle/>
        <a:p>
          <a:endParaRPr lang="en-US"/>
        </a:p>
      </dgm:t>
    </dgm:pt>
    <dgm:pt modelId="{C19784AB-E2CF-4C0E-ADDB-1D15DAB8AD29}" type="sibTrans" cxnId="{E94A8F67-B11E-4E69-874D-355B983E6359}">
      <dgm:prSet/>
      <dgm:spPr/>
      <dgm:t>
        <a:bodyPr/>
        <a:lstStyle/>
        <a:p>
          <a:endParaRPr lang="en-US"/>
        </a:p>
      </dgm:t>
    </dgm:pt>
    <dgm:pt modelId="{FB53489B-3CB4-45CB-9528-87BBC59672E8}">
      <dgm:prSet/>
      <dgm:spPr/>
      <dgm:t>
        <a:bodyPr/>
        <a:lstStyle/>
        <a:p>
          <a:r>
            <a:rPr lang="en-US"/>
            <a:t>In the 1980s and 1990s, Congress passed several pieces of legislation that allowed in more immigrants and amnesty </a:t>
          </a:r>
        </a:p>
      </dgm:t>
    </dgm:pt>
    <dgm:pt modelId="{01D1598A-F4CD-49EB-AF3B-8E63E4BCCAAE}" type="parTrans" cxnId="{754D427C-8116-4356-B5C7-A798D683AB34}">
      <dgm:prSet/>
      <dgm:spPr/>
      <dgm:t>
        <a:bodyPr/>
        <a:lstStyle/>
        <a:p>
          <a:endParaRPr lang="en-US"/>
        </a:p>
      </dgm:t>
    </dgm:pt>
    <dgm:pt modelId="{CBC72162-9B05-4741-A398-E93EA47B9AF9}" type="sibTrans" cxnId="{754D427C-8116-4356-B5C7-A798D683AB34}">
      <dgm:prSet/>
      <dgm:spPr/>
      <dgm:t>
        <a:bodyPr/>
        <a:lstStyle/>
        <a:p>
          <a:endParaRPr lang="en-US"/>
        </a:p>
      </dgm:t>
    </dgm:pt>
    <dgm:pt modelId="{7506ABF8-5224-4742-ADDE-2AA2019A7B7B}">
      <dgm:prSet/>
      <dgm:spPr/>
      <dgm:t>
        <a:bodyPr/>
        <a:lstStyle/>
        <a:p>
          <a:r>
            <a:rPr lang="en-US" dirty="0"/>
            <a:t>Since 9/11, the public has been less favorable about immigration (almost 3,000 deaths caused by people on student or tourist visas)</a:t>
          </a:r>
        </a:p>
      </dgm:t>
    </dgm:pt>
    <dgm:pt modelId="{5872D5C9-4C2F-4FA4-9806-916FE9706F92}" type="parTrans" cxnId="{C6B933DC-44F6-4282-B373-F2E87434E0C3}">
      <dgm:prSet/>
      <dgm:spPr/>
      <dgm:t>
        <a:bodyPr/>
        <a:lstStyle/>
        <a:p>
          <a:endParaRPr lang="en-US"/>
        </a:p>
      </dgm:t>
    </dgm:pt>
    <dgm:pt modelId="{9D2AF591-9E60-4731-B2FB-4FABB038FDBC}" type="sibTrans" cxnId="{C6B933DC-44F6-4282-B373-F2E87434E0C3}">
      <dgm:prSet/>
      <dgm:spPr/>
      <dgm:t>
        <a:bodyPr/>
        <a:lstStyle/>
        <a:p>
          <a:endParaRPr lang="en-US"/>
        </a:p>
      </dgm:t>
    </dgm:pt>
    <dgm:pt modelId="{3B2B18B0-FC0F-4CA6-B511-1E2ACF385ADE}">
      <dgm:prSet/>
      <dgm:spPr/>
      <dgm:t>
        <a:bodyPr/>
        <a:lstStyle/>
        <a:p>
          <a:r>
            <a:rPr lang="en-US" dirty="0"/>
            <a:t>Reform bills in Congress in 2006, 2007, 2013, 2017, and 2018, but none of them passed, often because of lack of public support.  </a:t>
          </a:r>
        </a:p>
      </dgm:t>
    </dgm:pt>
    <dgm:pt modelId="{ECB12BA0-8FE7-4EDA-9FAE-58115DB1A94E}" type="parTrans" cxnId="{7D85A1CE-3B13-4B3C-BF9E-3FFB96336B34}">
      <dgm:prSet/>
      <dgm:spPr/>
      <dgm:t>
        <a:bodyPr/>
        <a:lstStyle/>
        <a:p>
          <a:endParaRPr lang="en-US"/>
        </a:p>
      </dgm:t>
    </dgm:pt>
    <dgm:pt modelId="{2C0EFA3C-30BF-4A5B-BA86-D8021BF84731}" type="sibTrans" cxnId="{7D85A1CE-3B13-4B3C-BF9E-3FFB96336B34}">
      <dgm:prSet/>
      <dgm:spPr/>
      <dgm:t>
        <a:bodyPr/>
        <a:lstStyle/>
        <a:p>
          <a:endParaRPr lang="en-US"/>
        </a:p>
      </dgm:t>
    </dgm:pt>
    <dgm:pt modelId="{96531B72-61CC-4AD9-B85D-BF4838956874}">
      <dgm:prSet/>
      <dgm:spPr/>
      <dgm:t>
        <a:bodyPr/>
        <a:lstStyle/>
        <a:p>
          <a:r>
            <a:rPr lang="en-US" dirty="0"/>
            <a:t>Obama issued an executive order in 2014 which would assist 3.6 million children of undocumented immigrants (DACA program for “Dreamers”)</a:t>
          </a:r>
        </a:p>
      </dgm:t>
    </dgm:pt>
    <dgm:pt modelId="{E6348BBD-1769-4D59-A383-0F8244B5012F}" type="parTrans" cxnId="{89AA0D76-658A-4FFB-AD53-660AB195D0C1}">
      <dgm:prSet/>
      <dgm:spPr/>
      <dgm:t>
        <a:bodyPr/>
        <a:lstStyle/>
        <a:p>
          <a:endParaRPr lang="en-US"/>
        </a:p>
      </dgm:t>
    </dgm:pt>
    <dgm:pt modelId="{846A5DBF-A4D7-481A-B193-5C1AAE2539F3}" type="sibTrans" cxnId="{89AA0D76-658A-4FFB-AD53-660AB195D0C1}">
      <dgm:prSet/>
      <dgm:spPr/>
      <dgm:t>
        <a:bodyPr/>
        <a:lstStyle/>
        <a:p>
          <a:endParaRPr lang="en-US"/>
        </a:p>
      </dgm:t>
    </dgm:pt>
    <dgm:pt modelId="{DBCE03C1-6146-4B7C-B41F-7F3194597E1B}" type="pres">
      <dgm:prSet presAssocID="{7FB2D23A-63A6-4BB1-8548-46AB64FD70EB}" presName="diagram" presStyleCnt="0">
        <dgm:presLayoutVars>
          <dgm:dir/>
          <dgm:resizeHandles val="exact"/>
        </dgm:presLayoutVars>
      </dgm:prSet>
      <dgm:spPr/>
    </dgm:pt>
    <dgm:pt modelId="{A8CE0A42-396E-45CF-BF87-22BDD8017F26}" type="pres">
      <dgm:prSet presAssocID="{B51C1DBD-E3CB-4D4B-BEAC-BC53DB144133}" presName="node" presStyleLbl="node1" presStyleIdx="0" presStyleCnt="6">
        <dgm:presLayoutVars>
          <dgm:bulletEnabled val="1"/>
        </dgm:presLayoutVars>
      </dgm:prSet>
      <dgm:spPr/>
    </dgm:pt>
    <dgm:pt modelId="{F4CD3E8E-B329-48BF-930F-3B1F51077F5A}" type="pres">
      <dgm:prSet presAssocID="{709C015E-7C7A-4FF9-9E16-4746E4A264B8}" presName="sibTrans" presStyleCnt="0"/>
      <dgm:spPr/>
    </dgm:pt>
    <dgm:pt modelId="{3992DB13-5393-44AB-9FD7-8026A2028772}" type="pres">
      <dgm:prSet presAssocID="{D0ABB48B-0F29-4691-80C2-B8C42E69DC26}" presName="node" presStyleLbl="node1" presStyleIdx="1" presStyleCnt="6">
        <dgm:presLayoutVars>
          <dgm:bulletEnabled val="1"/>
        </dgm:presLayoutVars>
      </dgm:prSet>
      <dgm:spPr/>
    </dgm:pt>
    <dgm:pt modelId="{86ACA383-9DDC-4C4B-96E0-F7B1167AF551}" type="pres">
      <dgm:prSet presAssocID="{C19784AB-E2CF-4C0E-ADDB-1D15DAB8AD29}" presName="sibTrans" presStyleCnt="0"/>
      <dgm:spPr/>
    </dgm:pt>
    <dgm:pt modelId="{848C6E26-398E-4283-97E0-3998BD8C796D}" type="pres">
      <dgm:prSet presAssocID="{FB53489B-3CB4-45CB-9528-87BBC59672E8}" presName="node" presStyleLbl="node1" presStyleIdx="2" presStyleCnt="6">
        <dgm:presLayoutVars>
          <dgm:bulletEnabled val="1"/>
        </dgm:presLayoutVars>
      </dgm:prSet>
      <dgm:spPr/>
    </dgm:pt>
    <dgm:pt modelId="{B1102D32-CDAD-4801-9404-43FF4C6F0464}" type="pres">
      <dgm:prSet presAssocID="{CBC72162-9B05-4741-A398-E93EA47B9AF9}" presName="sibTrans" presStyleCnt="0"/>
      <dgm:spPr/>
    </dgm:pt>
    <dgm:pt modelId="{121B94E0-39F7-4CBC-82B3-1B9C94911589}" type="pres">
      <dgm:prSet presAssocID="{7506ABF8-5224-4742-ADDE-2AA2019A7B7B}" presName="node" presStyleLbl="node1" presStyleIdx="3" presStyleCnt="6">
        <dgm:presLayoutVars>
          <dgm:bulletEnabled val="1"/>
        </dgm:presLayoutVars>
      </dgm:prSet>
      <dgm:spPr/>
    </dgm:pt>
    <dgm:pt modelId="{D11C3EB8-FF7A-4333-910A-AD97222878E9}" type="pres">
      <dgm:prSet presAssocID="{9D2AF591-9E60-4731-B2FB-4FABB038FDBC}" presName="sibTrans" presStyleCnt="0"/>
      <dgm:spPr/>
    </dgm:pt>
    <dgm:pt modelId="{A502053F-CCD7-40F0-90A2-10099658F519}" type="pres">
      <dgm:prSet presAssocID="{3B2B18B0-FC0F-4CA6-B511-1E2ACF385ADE}" presName="node" presStyleLbl="node1" presStyleIdx="4" presStyleCnt="6">
        <dgm:presLayoutVars>
          <dgm:bulletEnabled val="1"/>
        </dgm:presLayoutVars>
      </dgm:prSet>
      <dgm:spPr/>
    </dgm:pt>
    <dgm:pt modelId="{B85DD5F8-1C3E-4E42-AABC-2859742377DF}" type="pres">
      <dgm:prSet presAssocID="{2C0EFA3C-30BF-4A5B-BA86-D8021BF84731}" presName="sibTrans" presStyleCnt="0"/>
      <dgm:spPr/>
    </dgm:pt>
    <dgm:pt modelId="{AAC15C16-C37E-4B73-B019-1CFBE0E4F95D}" type="pres">
      <dgm:prSet presAssocID="{96531B72-61CC-4AD9-B85D-BF4838956874}" presName="node" presStyleLbl="node1" presStyleIdx="5" presStyleCnt="6">
        <dgm:presLayoutVars>
          <dgm:bulletEnabled val="1"/>
        </dgm:presLayoutVars>
      </dgm:prSet>
      <dgm:spPr/>
    </dgm:pt>
  </dgm:ptLst>
  <dgm:cxnLst>
    <dgm:cxn modelId="{D8FAA415-8161-4476-9811-9E1B3B642019}" type="presOf" srcId="{96531B72-61CC-4AD9-B85D-BF4838956874}" destId="{AAC15C16-C37E-4B73-B019-1CFBE0E4F95D}" srcOrd="0" destOrd="0" presId="urn:microsoft.com/office/officeart/2005/8/layout/default"/>
    <dgm:cxn modelId="{AAF2A93B-432E-433A-9EC3-680996C11C73}" type="presOf" srcId="{B51C1DBD-E3CB-4D4B-BEAC-BC53DB144133}" destId="{A8CE0A42-396E-45CF-BF87-22BDD8017F26}" srcOrd="0" destOrd="0" presId="urn:microsoft.com/office/officeart/2005/8/layout/default"/>
    <dgm:cxn modelId="{0DE3383E-EF36-4AA0-837E-E3130C459715}" type="presOf" srcId="{D0ABB48B-0F29-4691-80C2-B8C42E69DC26}" destId="{3992DB13-5393-44AB-9FD7-8026A2028772}" srcOrd="0" destOrd="0" presId="urn:microsoft.com/office/officeart/2005/8/layout/default"/>
    <dgm:cxn modelId="{E94A8F67-B11E-4E69-874D-355B983E6359}" srcId="{7FB2D23A-63A6-4BB1-8548-46AB64FD70EB}" destId="{D0ABB48B-0F29-4691-80C2-B8C42E69DC26}" srcOrd="1" destOrd="0" parTransId="{BC3535B8-6E78-42C4-AF85-06EB92F700D2}" sibTransId="{C19784AB-E2CF-4C0E-ADDB-1D15DAB8AD29}"/>
    <dgm:cxn modelId="{6D62C54B-79C7-46EA-A5EB-6429ACA06CD3}" type="presOf" srcId="{7FB2D23A-63A6-4BB1-8548-46AB64FD70EB}" destId="{DBCE03C1-6146-4B7C-B41F-7F3194597E1B}" srcOrd="0" destOrd="0" presId="urn:microsoft.com/office/officeart/2005/8/layout/default"/>
    <dgm:cxn modelId="{D5257F72-7E46-43FD-B7C4-ACE985C6B64B}" type="presOf" srcId="{3B2B18B0-FC0F-4CA6-B511-1E2ACF385ADE}" destId="{A502053F-CCD7-40F0-90A2-10099658F519}" srcOrd="0" destOrd="0" presId="urn:microsoft.com/office/officeart/2005/8/layout/default"/>
    <dgm:cxn modelId="{89AA0D76-658A-4FFB-AD53-660AB195D0C1}" srcId="{7FB2D23A-63A6-4BB1-8548-46AB64FD70EB}" destId="{96531B72-61CC-4AD9-B85D-BF4838956874}" srcOrd="5" destOrd="0" parTransId="{E6348BBD-1769-4D59-A383-0F8244B5012F}" sibTransId="{846A5DBF-A4D7-481A-B193-5C1AAE2539F3}"/>
    <dgm:cxn modelId="{754D427C-8116-4356-B5C7-A798D683AB34}" srcId="{7FB2D23A-63A6-4BB1-8548-46AB64FD70EB}" destId="{FB53489B-3CB4-45CB-9528-87BBC59672E8}" srcOrd="2" destOrd="0" parTransId="{01D1598A-F4CD-49EB-AF3B-8E63E4BCCAAE}" sibTransId="{CBC72162-9B05-4741-A398-E93EA47B9AF9}"/>
    <dgm:cxn modelId="{C112E0BD-96E7-4907-B622-050309D1103C}" type="presOf" srcId="{FB53489B-3CB4-45CB-9528-87BBC59672E8}" destId="{848C6E26-398E-4283-97E0-3998BD8C796D}" srcOrd="0" destOrd="0" presId="urn:microsoft.com/office/officeart/2005/8/layout/default"/>
    <dgm:cxn modelId="{7D85A1CE-3B13-4B3C-BF9E-3FFB96336B34}" srcId="{7FB2D23A-63A6-4BB1-8548-46AB64FD70EB}" destId="{3B2B18B0-FC0F-4CA6-B511-1E2ACF385ADE}" srcOrd="4" destOrd="0" parTransId="{ECB12BA0-8FE7-4EDA-9FAE-58115DB1A94E}" sibTransId="{2C0EFA3C-30BF-4A5B-BA86-D8021BF84731}"/>
    <dgm:cxn modelId="{C6B933DC-44F6-4282-B373-F2E87434E0C3}" srcId="{7FB2D23A-63A6-4BB1-8548-46AB64FD70EB}" destId="{7506ABF8-5224-4742-ADDE-2AA2019A7B7B}" srcOrd="3" destOrd="0" parTransId="{5872D5C9-4C2F-4FA4-9806-916FE9706F92}" sibTransId="{9D2AF591-9E60-4731-B2FB-4FABB038FDBC}"/>
    <dgm:cxn modelId="{639DD5F6-E635-480D-A7CA-401283A2CEF8}" type="presOf" srcId="{7506ABF8-5224-4742-ADDE-2AA2019A7B7B}" destId="{121B94E0-39F7-4CBC-82B3-1B9C94911589}" srcOrd="0" destOrd="0" presId="urn:microsoft.com/office/officeart/2005/8/layout/default"/>
    <dgm:cxn modelId="{2CB905FA-DDB4-4F96-966F-5A72397C77DD}" srcId="{7FB2D23A-63A6-4BB1-8548-46AB64FD70EB}" destId="{B51C1DBD-E3CB-4D4B-BEAC-BC53DB144133}" srcOrd="0" destOrd="0" parTransId="{3C8FFF47-FE44-4367-BF5F-4697D6F4A02D}" sibTransId="{709C015E-7C7A-4FF9-9E16-4746E4A264B8}"/>
    <dgm:cxn modelId="{50A39BEE-2BCE-47FC-8CF8-E3D01630950E}" type="presParOf" srcId="{DBCE03C1-6146-4B7C-B41F-7F3194597E1B}" destId="{A8CE0A42-396E-45CF-BF87-22BDD8017F26}" srcOrd="0" destOrd="0" presId="urn:microsoft.com/office/officeart/2005/8/layout/default"/>
    <dgm:cxn modelId="{368D0635-50F1-49F0-9FB4-F791ABF8E91A}" type="presParOf" srcId="{DBCE03C1-6146-4B7C-B41F-7F3194597E1B}" destId="{F4CD3E8E-B329-48BF-930F-3B1F51077F5A}" srcOrd="1" destOrd="0" presId="urn:microsoft.com/office/officeart/2005/8/layout/default"/>
    <dgm:cxn modelId="{875ED1D1-4E15-4954-B10E-96915A3E61A0}" type="presParOf" srcId="{DBCE03C1-6146-4B7C-B41F-7F3194597E1B}" destId="{3992DB13-5393-44AB-9FD7-8026A2028772}" srcOrd="2" destOrd="0" presId="urn:microsoft.com/office/officeart/2005/8/layout/default"/>
    <dgm:cxn modelId="{F7B497EA-FAF8-4E03-B80A-6382D0BEF614}" type="presParOf" srcId="{DBCE03C1-6146-4B7C-B41F-7F3194597E1B}" destId="{86ACA383-9DDC-4C4B-96E0-F7B1167AF551}" srcOrd="3" destOrd="0" presId="urn:microsoft.com/office/officeart/2005/8/layout/default"/>
    <dgm:cxn modelId="{0B75ADEC-C555-4D0B-8D30-008ED869F3C0}" type="presParOf" srcId="{DBCE03C1-6146-4B7C-B41F-7F3194597E1B}" destId="{848C6E26-398E-4283-97E0-3998BD8C796D}" srcOrd="4" destOrd="0" presId="urn:microsoft.com/office/officeart/2005/8/layout/default"/>
    <dgm:cxn modelId="{BE62FDCC-1B87-4D31-8676-2B7E251D699F}" type="presParOf" srcId="{DBCE03C1-6146-4B7C-B41F-7F3194597E1B}" destId="{B1102D32-CDAD-4801-9404-43FF4C6F0464}" srcOrd="5" destOrd="0" presId="urn:microsoft.com/office/officeart/2005/8/layout/default"/>
    <dgm:cxn modelId="{6547F756-F600-42B4-8417-B28D3FF7D937}" type="presParOf" srcId="{DBCE03C1-6146-4B7C-B41F-7F3194597E1B}" destId="{121B94E0-39F7-4CBC-82B3-1B9C94911589}" srcOrd="6" destOrd="0" presId="urn:microsoft.com/office/officeart/2005/8/layout/default"/>
    <dgm:cxn modelId="{AE40EF40-22A5-4947-95B0-DF36F8907798}" type="presParOf" srcId="{DBCE03C1-6146-4B7C-B41F-7F3194597E1B}" destId="{D11C3EB8-FF7A-4333-910A-AD97222878E9}" srcOrd="7" destOrd="0" presId="urn:microsoft.com/office/officeart/2005/8/layout/default"/>
    <dgm:cxn modelId="{DC47C21B-72D4-48FE-A9D9-743E5A474E51}" type="presParOf" srcId="{DBCE03C1-6146-4B7C-B41F-7F3194597E1B}" destId="{A502053F-CCD7-40F0-90A2-10099658F519}" srcOrd="8" destOrd="0" presId="urn:microsoft.com/office/officeart/2005/8/layout/default"/>
    <dgm:cxn modelId="{512CA05A-AA07-4212-92D0-C4D26A8DC903}" type="presParOf" srcId="{DBCE03C1-6146-4B7C-B41F-7F3194597E1B}" destId="{B85DD5F8-1C3E-4E42-AABC-2859742377DF}" srcOrd="9" destOrd="0" presId="urn:microsoft.com/office/officeart/2005/8/layout/default"/>
    <dgm:cxn modelId="{6ECCD818-FAE6-4D44-A94D-F926327CD85D}" type="presParOf" srcId="{DBCE03C1-6146-4B7C-B41F-7F3194597E1B}" destId="{AAC15C16-C37E-4B73-B019-1CFBE0E4F9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8D6AF-5D4E-4B1C-B5D1-364A209F86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30A9D-C85E-45D5-B7CE-AC29668B73CE}">
      <dgm:prSet/>
      <dgm:spPr/>
      <dgm:t>
        <a:bodyPr/>
        <a:lstStyle/>
        <a:p>
          <a:r>
            <a:rPr lang="en-US" dirty="0"/>
            <a:t>1.What grade (A+, B, D-, etc.) would you give yourself or the ESOL profession for adapting to the needs of adult learners during the pandemic? Why?</a:t>
          </a:r>
        </a:p>
      </dgm:t>
    </dgm:pt>
    <dgm:pt modelId="{8C3991BC-87D5-46CC-B62F-A12D84E1F15F}" type="parTrans" cxnId="{CD62169F-A038-4A82-B29E-720204D682F2}">
      <dgm:prSet/>
      <dgm:spPr/>
      <dgm:t>
        <a:bodyPr/>
        <a:lstStyle/>
        <a:p>
          <a:endParaRPr lang="en-US"/>
        </a:p>
      </dgm:t>
    </dgm:pt>
    <dgm:pt modelId="{0F2252B4-FCB3-4E91-95DE-CF21ADCBB325}" type="sibTrans" cxnId="{CD62169F-A038-4A82-B29E-720204D682F2}">
      <dgm:prSet/>
      <dgm:spPr/>
      <dgm:t>
        <a:bodyPr/>
        <a:lstStyle/>
        <a:p>
          <a:endParaRPr lang="en-US"/>
        </a:p>
      </dgm:t>
    </dgm:pt>
    <dgm:pt modelId="{DD2FE6FA-288F-4BF0-A470-1CC93A9F1308}">
      <dgm:prSet custT="1"/>
      <dgm:spPr/>
      <dgm:t>
        <a:bodyPr/>
        <a:lstStyle/>
        <a:p>
          <a:r>
            <a:rPr lang="en-US" sz="2400" dirty="0"/>
            <a:t>2.Here are some statements about the undocumented. Why are they false choices? </a:t>
          </a:r>
        </a:p>
        <a:p>
          <a:r>
            <a:rPr lang="en-US" sz="2000" dirty="0"/>
            <a:t>1. If you care for the poor and needy, you must be in favor of open borders. </a:t>
          </a:r>
        </a:p>
        <a:p>
          <a:r>
            <a:rPr lang="en-US" sz="2000" dirty="0"/>
            <a:t>2. If you believe in law and order, you must think all DACA recipients should be deported.  </a:t>
          </a:r>
        </a:p>
        <a:p>
          <a:r>
            <a:rPr lang="en-US" sz="2000" dirty="0"/>
            <a:t>3. If you are in favor of comprehensive immigration reform, you are against building a border wall.</a:t>
          </a:r>
        </a:p>
        <a:p>
          <a:r>
            <a:rPr lang="en-US" sz="2000" dirty="0"/>
            <a:t>4. If you believe in equality of opportunity, you should accept visa overstays. </a:t>
          </a:r>
        </a:p>
        <a:p>
          <a:r>
            <a:rPr lang="en-US" sz="2000" dirty="0"/>
            <a:t>5. If you believe in restricted immigration, you are anti-immigrant.    </a:t>
          </a:r>
        </a:p>
        <a:p>
          <a:r>
            <a:rPr lang="en-US" sz="2000" dirty="0"/>
            <a:t> </a:t>
          </a:r>
        </a:p>
        <a:p>
          <a:endParaRPr lang="en-US" sz="2000" dirty="0"/>
        </a:p>
        <a:p>
          <a:endParaRPr lang="en-US" sz="2000" dirty="0"/>
        </a:p>
      </dgm:t>
    </dgm:pt>
    <dgm:pt modelId="{6279AC23-0B08-40DE-980E-B97EF574FCBE}" type="parTrans" cxnId="{5430E1C8-497B-4046-9CC5-D12A9AC15101}">
      <dgm:prSet/>
      <dgm:spPr/>
      <dgm:t>
        <a:bodyPr/>
        <a:lstStyle/>
        <a:p>
          <a:endParaRPr lang="en-US"/>
        </a:p>
      </dgm:t>
    </dgm:pt>
    <dgm:pt modelId="{BA056CAC-00A7-436D-BB61-145D518C9A99}" type="sibTrans" cxnId="{5430E1C8-497B-4046-9CC5-D12A9AC15101}">
      <dgm:prSet/>
      <dgm:spPr/>
      <dgm:t>
        <a:bodyPr/>
        <a:lstStyle/>
        <a:p>
          <a:endParaRPr lang="en-US"/>
        </a:p>
      </dgm:t>
    </dgm:pt>
    <dgm:pt modelId="{08735BD4-4F36-4E23-97E4-6BB59BFB037A}">
      <dgm:prSet/>
      <dgm:spPr/>
      <dgm:t>
        <a:bodyPr/>
        <a:lstStyle/>
        <a:p>
          <a:r>
            <a:rPr lang="en-US" dirty="0"/>
            <a:t>3.What insights and lessons does the Bible provide for balancing respect for law and compassion for undocumented immigrants? </a:t>
          </a:r>
        </a:p>
      </dgm:t>
    </dgm:pt>
    <dgm:pt modelId="{F6C5B354-32D1-4E17-9BF5-822F7241B1B5}" type="parTrans" cxnId="{CB4E3F41-AADB-4521-B53A-27990632BD51}">
      <dgm:prSet/>
      <dgm:spPr/>
      <dgm:t>
        <a:bodyPr/>
        <a:lstStyle/>
        <a:p>
          <a:endParaRPr lang="en-US"/>
        </a:p>
      </dgm:t>
    </dgm:pt>
    <dgm:pt modelId="{B3225B78-77C7-43D5-AA88-F7A850655E02}" type="sibTrans" cxnId="{CB4E3F41-AADB-4521-B53A-27990632BD51}">
      <dgm:prSet/>
      <dgm:spPr/>
      <dgm:t>
        <a:bodyPr/>
        <a:lstStyle/>
        <a:p>
          <a:endParaRPr lang="en-US"/>
        </a:p>
      </dgm:t>
    </dgm:pt>
    <dgm:pt modelId="{1B9037DA-3BB8-4F3D-B957-281F2A19CAD6}" type="pres">
      <dgm:prSet presAssocID="{C1F8D6AF-5D4E-4B1C-B5D1-364A209F86FB}" presName="vert0" presStyleCnt="0">
        <dgm:presLayoutVars>
          <dgm:dir/>
          <dgm:animOne val="branch"/>
          <dgm:animLvl val="lvl"/>
        </dgm:presLayoutVars>
      </dgm:prSet>
      <dgm:spPr/>
    </dgm:pt>
    <dgm:pt modelId="{C03BA350-E3F0-41CC-82A2-BFD2112DC7FA}" type="pres">
      <dgm:prSet presAssocID="{4D930A9D-C85E-45D5-B7CE-AC29668B73CE}" presName="thickLine" presStyleLbl="alignNode1" presStyleIdx="0" presStyleCnt="3"/>
      <dgm:spPr/>
    </dgm:pt>
    <dgm:pt modelId="{5A70929A-7F4F-4537-9601-C15F4C7D027F}" type="pres">
      <dgm:prSet presAssocID="{4D930A9D-C85E-45D5-B7CE-AC29668B73CE}" presName="horz1" presStyleCnt="0"/>
      <dgm:spPr/>
    </dgm:pt>
    <dgm:pt modelId="{33E92A2C-EEF4-4F31-8FA6-ABEDC0824EF6}" type="pres">
      <dgm:prSet presAssocID="{4D930A9D-C85E-45D5-B7CE-AC29668B73CE}" presName="tx1" presStyleLbl="revTx" presStyleIdx="0" presStyleCnt="3" custScaleY="95880"/>
      <dgm:spPr/>
    </dgm:pt>
    <dgm:pt modelId="{8ADD8181-2258-4D87-9199-59331BDBCA56}" type="pres">
      <dgm:prSet presAssocID="{4D930A9D-C85E-45D5-B7CE-AC29668B73CE}" presName="vert1" presStyleCnt="0"/>
      <dgm:spPr/>
    </dgm:pt>
    <dgm:pt modelId="{27BEF92B-C25D-4311-B3EC-0DDA66D3019A}" type="pres">
      <dgm:prSet presAssocID="{DD2FE6FA-288F-4BF0-A470-1CC93A9F1308}" presName="thickLine" presStyleLbl="alignNode1" presStyleIdx="1" presStyleCnt="3"/>
      <dgm:spPr/>
    </dgm:pt>
    <dgm:pt modelId="{24541DBF-0579-4F48-99CA-E75EC3B0ACD3}" type="pres">
      <dgm:prSet presAssocID="{DD2FE6FA-288F-4BF0-A470-1CC93A9F1308}" presName="horz1" presStyleCnt="0"/>
      <dgm:spPr/>
    </dgm:pt>
    <dgm:pt modelId="{F2AB2AC3-811E-48B8-90EC-B48655A572FF}" type="pres">
      <dgm:prSet presAssocID="{DD2FE6FA-288F-4BF0-A470-1CC93A9F1308}" presName="tx1" presStyleLbl="revTx" presStyleIdx="1" presStyleCnt="3" custScaleY="242654"/>
      <dgm:spPr/>
    </dgm:pt>
    <dgm:pt modelId="{22D646DC-F3C5-48D2-8A74-2CBED1D5CD5B}" type="pres">
      <dgm:prSet presAssocID="{DD2FE6FA-288F-4BF0-A470-1CC93A9F1308}" presName="vert1" presStyleCnt="0"/>
      <dgm:spPr/>
    </dgm:pt>
    <dgm:pt modelId="{81E3EC29-C817-42E7-A441-564E98066D56}" type="pres">
      <dgm:prSet presAssocID="{08735BD4-4F36-4E23-97E4-6BB59BFB037A}" presName="thickLine" presStyleLbl="alignNode1" presStyleIdx="2" presStyleCnt="3"/>
      <dgm:spPr/>
    </dgm:pt>
    <dgm:pt modelId="{4071142B-907A-425E-B830-BF24A14B87DB}" type="pres">
      <dgm:prSet presAssocID="{08735BD4-4F36-4E23-97E4-6BB59BFB037A}" presName="horz1" presStyleCnt="0"/>
      <dgm:spPr/>
    </dgm:pt>
    <dgm:pt modelId="{5E906FC8-D5FC-4D09-B188-F0385363134E}" type="pres">
      <dgm:prSet presAssocID="{08735BD4-4F36-4E23-97E4-6BB59BFB037A}" presName="tx1" presStyleLbl="revTx" presStyleIdx="2" presStyleCnt="3"/>
      <dgm:spPr/>
    </dgm:pt>
    <dgm:pt modelId="{4131C7CA-675A-48D2-BDC8-769F4E2F9C2E}" type="pres">
      <dgm:prSet presAssocID="{08735BD4-4F36-4E23-97E4-6BB59BFB037A}" presName="vert1" presStyleCnt="0"/>
      <dgm:spPr/>
    </dgm:pt>
  </dgm:ptLst>
  <dgm:cxnLst>
    <dgm:cxn modelId="{CF2B901D-3F33-442E-B7B7-33B63000493A}" type="presOf" srcId="{08735BD4-4F36-4E23-97E4-6BB59BFB037A}" destId="{5E906FC8-D5FC-4D09-B188-F0385363134E}" srcOrd="0" destOrd="0" presId="urn:microsoft.com/office/officeart/2008/layout/LinedList"/>
    <dgm:cxn modelId="{CB4E3F41-AADB-4521-B53A-27990632BD51}" srcId="{C1F8D6AF-5D4E-4B1C-B5D1-364A209F86FB}" destId="{08735BD4-4F36-4E23-97E4-6BB59BFB037A}" srcOrd="2" destOrd="0" parTransId="{F6C5B354-32D1-4E17-9BF5-822F7241B1B5}" sibTransId="{B3225B78-77C7-43D5-AA88-F7A850655E02}"/>
    <dgm:cxn modelId="{F00C6E64-2348-4D0B-B423-7A5B612DB4B5}" type="presOf" srcId="{DD2FE6FA-288F-4BF0-A470-1CC93A9F1308}" destId="{F2AB2AC3-811E-48B8-90EC-B48655A572FF}" srcOrd="0" destOrd="0" presId="urn:microsoft.com/office/officeart/2008/layout/LinedList"/>
    <dgm:cxn modelId="{37239C4C-7473-4E82-B9C5-31926775BF99}" type="presOf" srcId="{4D930A9D-C85E-45D5-B7CE-AC29668B73CE}" destId="{33E92A2C-EEF4-4F31-8FA6-ABEDC0824EF6}" srcOrd="0" destOrd="0" presId="urn:microsoft.com/office/officeart/2008/layout/LinedList"/>
    <dgm:cxn modelId="{CD62169F-A038-4A82-B29E-720204D682F2}" srcId="{C1F8D6AF-5D4E-4B1C-B5D1-364A209F86FB}" destId="{4D930A9D-C85E-45D5-B7CE-AC29668B73CE}" srcOrd="0" destOrd="0" parTransId="{8C3991BC-87D5-46CC-B62F-A12D84E1F15F}" sibTransId="{0F2252B4-FCB3-4E91-95DE-CF21ADCBB325}"/>
    <dgm:cxn modelId="{4CC211C7-98A9-42D9-96BA-084E946E4B13}" type="presOf" srcId="{C1F8D6AF-5D4E-4B1C-B5D1-364A209F86FB}" destId="{1B9037DA-3BB8-4F3D-B957-281F2A19CAD6}" srcOrd="0" destOrd="0" presId="urn:microsoft.com/office/officeart/2008/layout/LinedList"/>
    <dgm:cxn modelId="{5430E1C8-497B-4046-9CC5-D12A9AC15101}" srcId="{C1F8D6AF-5D4E-4B1C-B5D1-364A209F86FB}" destId="{DD2FE6FA-288F-4BF0-A470-1CC93A9F1308}" srcOrd="1" destOrd="0" parTransId="{6279AC23-0B08-40DE-980E-B97EF574FCBE}" sibTransId="{BA056CAC-00A7-436D-BB61-145D518C9A99}"/>
    <dgm:cxn modelId="{F4B28035-0A5A-4BB9-A16E-92B95653C632}" type="presParOf" srcId="{1B9037DA-3BB8-4F3D-B957-281F2A19CAD6}" destId="{C03BA350-E3F0-41CC-82A2-BFD2112DC7FA}" srcOrd="0" destOrd="0" presId="urn:microsoft.com/office/officeart/2008/layout/LinedList"/>
    <dgm:cxn modelId="{0817F3CC-7518-41BC-B660-4D9A09F1C3C4}" type="presParOf" srcId="{1B9037DA-3BB8-4F3D-B957-281F2A19CAD6}" destId="{5A70929A-7F4F-4537-9601-C15F4C7D027F}" srcOrd="1" destOrd="0" presId="urn:microsoft.com/office/officeart/2008/layout/LinedList"/>
    <dgm:cxn modelId="{62505AD7-5713-4E1F-AA37-AE903C153E18}" type="presParOf" srcId="{5A70929A-7F4F-4537-9601-C15F4C7D027F}" destId="{33E92A2C-EEF4-4F31-8FA6-ABEDC0824EF6}" srcOrd="0" destOrd="0" presId="urn:microsoft.com/office/officeart/2008/layout/LinedList"/>
    <dgm:cxn modelId="{14587CD8-4EB9-4044-9937-BA73D2C7C909}" type="presParOf" srcId="{5A70929A-7F4F-4537-9601-C15F4C7D027F}" destId="{8ADD8181-2258-4D87-9199-59331BDBCA56}" srcOrd="1" destOrd="0" presId="urn:microsoft.com/office/officeart/2008/layout/LinedList"/>
    <dgm:cxn modelId="{605AC73F-3D9C-4F13-89B8-37F52087D932}" type="presParOf" srcId="{1B9037DA-3BB8-4F3D-B957-281F2A19CAD6}" destId="{27BEF92B-C25D-4311-B3EC-0DDA66D3019A}" srcOrd="2" destOrd="0" presId="urn:microsoft.com/office/officeart/2008/layout/LinedList"/>
    <dgm:cxn modelId="{F36784A4-2F19-46D5-8A42-3B88AE304DD6}" type="presParOf" srcId="{1B9037DA-3BB8-4F3D-B957-281F2A19CAD6}" destId="{24541DBF-0579-4F48-99CA-E75EC3B0ACD3}" srcOrd="3" destOrd="0" presId="urn:microsoft.com/office/officeart/2008/layout/LinedList"/>
    <dgm:cxn modelId="{17FA80A8-A6F9-45A8-AD20-7132F61BDBB2}" type="presParOf" srcId="{24541DBF-0579-4F48-99CA-E75EC3B0ACD3}" destId="{F2AB2AC3-811E-48B8-90EC-B48655A572FF}" srcOrd="0" destOrd="0" presId="urn:microsoft.com/office/officeart/2008/layout/LinedList"/>
    <dgm:cxn modelId="{6A3A102F-3282-4137-BDDB-7D30D31A8DDD}" type="presParOf" srcId="{24541DBF-0579-4F48-99CA-E75EC3B0ACD3}" destId="{22D646DC-F3C5-48D2-8A74-2CBED1D5CD5B}" srcOrd="1" destOrd="0" presId="urn:microsoft.com/office/officeart/2008/layout/LinedList"/>
    <dgm:cxn modelId="{9F890C2F-D473-4676-AACD-9499056AE0A6}" type="presParOf" srcId="{1B9037DA-3BB8-4F3D-B957-281F2A19CAD6}" destId="{81E3EC29-C817-42E7-A441-564E98066D56}" srcOrd="4" destOrd="0" presId="urn:microsoft.com/office/officeart/2008/layout/LinedList"/>
    <dgm:cxn modelId="{4C9E5E67-50D8-429C-A44D-CE8D51E0B001}" type="presParOf" srcId="{1B9037DA-3BB8-4F3D-B957-281F2A19CAD6}" destId="{4071142B-907A-425E-B830-BF24A14B87DB}" srcOrd="5" destOrd="0" presId="urn:microsoft.com/office/officeart/2008/layout/LinedList"/>
    <dgm:cxn modelId="{100F33D1-7BB3-46D3-AD6A-F21232496E46}" type="presParOf" srcId="{4071142B-907A-425E-B830-BF24A14B87DB}" destId="{5E906FC8-D5FC-4D09-B188-F0385363134E}" srcOrd="0" destOrd="0" presId="urn:microsoft.com/office/officeart/2008/layout/LinedList"/>
    <dgm:cxn modelId="{E05A521F-F00B-4B1C-8A26-D716D1F4F1B4}" type="presParOf" srcId="{4071142B-907A-425E-B830-BF24A14B87DB}" destId="{4131C7CA-675A-48D2-BDC8-769F4E2F9C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0A42-396E-45CF-BF87-22BDD8017F2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14</a:t>
          </a:r>
          <a:r>
            <a:rPr lang="en-US" sz="2100" kern="1200" baseline="30000" dirty="0"/>
            <a:t>th</a:t>
          </a:r>
          <a:r>
            <a:rPr lang="en-US" sz="2100" kern="1200" dirty="0"/>
            <a:t> Amendment guarantees birthright citizenship and legal paths to citizenship</a:t>
          </a:r>
        </a:p>
      </dsp:txBody>
      <dsp:txXfrm>
        <a:off x="0" y="39687"/>
        <a:ext cx="3286125" cy="1971675"/>
      </dsp:txXfrm>
    </dsp:sp>
    <dsp:sp modelId="{3992DB13-5393-44AB-9FD7-8026A202877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U.S. encouraged relatively open immigration in the 1800s.</a:t>
          </a:r>
        </a:p>
      </dsp:txBody>
      <dsp:txXfrm>
        <a:off x="3614737" y="39687"/>
        <a:ext cx="3286125" cy="1971675"/>
      </dsp:txXfrm>
    </dsp:sp>
    <dsp:sp modelId="{848C6E26-398E-4283-97E0-3998BD8C796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the 1980s and 1990s, Congress passed several pieces of legislation that allowed in more immigrants and amnesty </a:t>
          </a:r>
        </a:p>
      </dsp:txBody>
      <dsp:txXfrm>
        <a:off x="7229475" y="39687"/>
        <a:ext cx="3286125" cy="1971675"/>
      </dsp:txXfrm>
    </dsp:sp>
    <dsp:sp modelId="{121B94E0-39F7-4CBC-82B3-1B9C9491158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Since 9/11, the public has been less favorable about immigration (almost 3,000 deaths caused by people on student or tourist visas)</a:t>
          </a:r>
        </a:p>
      </dsp:txBody>
      <dsp:txXfrm>
        <a:off x="0" y="2339975"/>
        <a:ext cx="3286125" cy="1971675"/>
      </dsp:txXfrm>
    </dsp:sp>
    <dsp:sp modelId="{A502053F-CCD7-40F0-90A2-10099658F51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Reform bills in Congress in 2006, 2007, 2013, 2017, and 2018, but none of them passed, often because of lack of public support.  </a:t>
          </a:r>
        </a:p>
      </dsp:txBody>
      <dsp:txXfrm>
        <a:off x="3614737" y="2339975"/>
        <a:ext cx="3286125" cy="1971675"/>
      </dsp:txXfrm>
    </dsp:sp>
    <dsp:sp modelId="{AAC15C16-C37E-4B73-B019-1CFBE0E4F95D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Obama issued an executive order in 2014 which would assist 3.6 million children of undocumented immigrants (DACA program for “Dreamers”)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BA350-E3F0-41CC-82A2-BFD2112DC7FA}">
      <dsp:nvSpPr>
        <dsp:cNvPr id="0" name=""/>
        <dsp:cNvSpPr/>
      </dsp:nvSpPr>
      <dsp:spPr>
        <a:xfrm>
          <a:off x="0" y="5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2A2C-EEF4-4F31-8FA6-ABEDC0824EF6}">
      <dsp:nvSpPr>
        <dsp:cNvPr id="0" name=""/>
        <dsp:cNvSpPr/>
      </dsp:nvSpPr>
      <dsp:spPr>
        <a:xfrm>
          <a:off x="0" y="58"/>
          <a:ext cx="10515600" cy="113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1.What grade (A+, B, D-, etc.) would you give yourself or the ESOL profession for adapting to the needs of adult learners during the pandemic? Why?</a:t>
          </a:r>
        </a:p>
      </dsp:txBody>
      <dsp:txXfrm>
        <a:off x="0" y="58"/>
        <a:ext cx="10515600" cy="1135320"/>
      </dsp:txXfrm>
    </dsp:sp>
    <dsp:sp modelId="{27BEF92B-C25D-4311-B3EC-0DDA66D3019A}">
      <dsp:nvSpPr>
        <dsp:cNvPr id="0" name=""/>
        <dsp:cNvSpPr/>
      </dsp:nvSpPr>
      <dsp:spPr>
        <a:xfrm>
          <a:off x="0" y="11353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B2AC3-811E-48B8-90EC-B48655A572FF}">
      <dsp:nvSpPr>
        <dsp:cNvPr id="0" name=""/>
        <dsp:cNvSpPr/>
      </dsp:nvSpPr>
      <dsp:spPr>
        <a:xfrm>
          <a:off x="0" y="1135378"/>
          <a:ext cx="10505330" cy="287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2.Here are some statements about the undocumented. Why are they false choices?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If you care for the poor and needy, you must be in favor of open borders.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If you believe in law and order, you must think all DACA recipients should be deported.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If you are in favor of comprehensive immigration reform, you are against building a border wall.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If you believe in equality of opportunity, you should accept visa overstays.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If you believe in restricted immigration, you are anti-immigrant.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135378"/>
        <a:ext cx="10505330" cy="2873278"/>
      </dsp:txXfrm>
    </dsp:sp>
    <dsp:sp modelId="{81E3EC29-C817-42E7-A441-564E98066D56}">
      <dsp:nvSpPr>
        <dsp:cNvPr id="0" name=""/>
        <dsp:cNvSpPr/>
      </dsp:nvSpPr>
      <dsp:spPr>
        <a:xfrm>
          <a:off x="0" y="400865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06FC8-D5FC-4D09-B188-F0385363134E}">
      <dsp:nvSpPr>
        <dsp:cNvPr id="0" name=""/>
        <dsp:cNvSpPr/>
      </dsp:nvSpPr>
      <dsp:spPr>
        <a:xfrm>
          <a:off x="0" y="4008657"/>
          <a:ext cx="10515600" cy="11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3.What insights and lessons does the Bible provide for balancing respect for law and compassion for undocumented immigrants? </a:t>
          </a:r>
        </a:p>
      </dsp:txBody>
      <dsp:txXfrm>
        <a:off x="0" y="4008657"/>
        <a:ext cx="10515600" cy="118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DC8B-B413-4139-B8BA-5C73DCEE722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505325"/>
            <a:ext cx="5661025" cy="36877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6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6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C525-803E-4DD0-941C-5133483F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2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2021 Biden rescinded many of Trump’s executive orders with his own executive orders and stopped building the border wall. </a:t>
            </a:r>
          </a:p>
          <a:p>
            <a:r>
              <a:rPr lang="en-US" dirty="0"/>
              <a:t>He requested that Congress pass legislation providing a pathway to citizenship for 11 million unauthorized immigrants in the U.S. </a:t>
            </a:r>
          </a:p>
          <a:p>
            <a:r>
              <a:rPr lang="en-US" dirty="0"/>
              <a:t>For FY 2022, he raised the refugee cap to 125,000.</a:t>
            </a:r>
          </a:p>
          <a:p>
            <a:r>
              <a:rPr lang="en-US" dirty="0"/>
              <a:t>He plans to give particular focus to resettling Central Americans fleeing violence, </a:t>
            </a:r>
            <a:r>
              <a:rPr lang="en-US" dirty="0">
                <a:effectLst/>
                <a:ea typeface="Times New Roman" panose="02020603050405020304" pitchFamily="18" charset="0"/>
              </a:rPr>
              <a:t>LGBTQ refugees, Afghans who worked for U.S.-based organizations, at-risk Uyghurs, Hong Kong dissidents and refugees from Burma, including members of the persecuted Rohingya Muslim minority.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525-803E-4DD0-941C-5133483F67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8F3D-EC7E-4BFC-A7D7-C0E438B49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73AAF-9DE3-4553-8D42-B5956901E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357F-8DB6-4E41-A8EB-FF103C3D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A5148-1BBA-46F1-891D-18EB793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401D-2CF6-4BFC-967B-33DA9B49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9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B678-E79D-499B-B03A-C512B2F5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78C20-FD76-403F-9BEC-471A18DFF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1FBC3-3BD9-413C-8546-B7C9D94A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08A9-6484-4D53-A6E7-B2147D41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4D730-8A4A-4E75-B8FB-F23464B0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79873-629F-4B09-B8F0-6A02224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22782-EF74-47B6-82FB-017B1242F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CA13-BD40-465E-9FE0-674A5F6F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0979-6337-4789-958D-228A9C63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2A288-1F6D-4325-AABB-8A0C934F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F1DC-B42B-4A47-80FC-190E7308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D9112-4EA6-4955-B155-D6AAF057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3E11F-048D-4FC1-9FF0-BA087292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CD8D-EE08-4BEC-9C95-CEBA5EB2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FCF8A-FEF9-4110-A465-B8E95916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199C-6095-46D6-80E3-D7F797EB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364B1-BDCC-4DE3-B761-B21A30FB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70F2-5385-49E3-8169-2350FD94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6C28-4F14-4E76-883F-E0DF337A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4F4C3-47F7-4FCA-B4DC-D6C7878C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8DE5-37BE-4621-93C5-F746F79B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3264-E1C1-4869-8D92-23E7E109A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8C8B9-F463-4C9E-893A-44446BE31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A32E-89A3-4F32-ABAF-77C58B07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76D09-BDF1-4CCE-B775-56D06D95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DAFC7-ACCD-4003-91A5-92E4E5C0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9F28-515E-4E7C-8DD2-7C9DAADB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2AD6B-9268-4817-AACD-17DFA335A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6A95D-8762-4399-B7AD-FB75A73D3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1962-7E85-4E58-806D-3FB42C827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E1ADF-7BBC-4369-AAA5-933054845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7C996-D638-4617-B857-A4AC3116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3E665-9DB8-4129-8CE9-BA6DD14D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9010B-8C9D-42F3-9F20-5BBF7FF7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EAC0-9263-40D3-A1AE-FF9A9DB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BA95-4F49-4AE0-8056-82128D75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1E675-BDA7-41C1-BD27-359F7123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69E0E-2BD5-4771-9533-19CA906B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0B04B-72A5-4DCF-B07A-796E298A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5318A-A627-4AF3-8468-4C3ECE95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45BC2-8BFA-4592-8A19-63407A8C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4392-FE6A-451A-8EDC-5B77A83B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5748-85B3-46C7-A56C-D36ED121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0A922-1360-4A57-B053-74B27185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E8D0D-B8A3-4F96-B712-BE95522A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EB73-D1FD-4F90-BA4D-22894250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E9C7-38EF-4895-A41A-DA5540AA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6D9D-FC66-42FF-A397-BD6EE853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43C9F-5C86-48F7-A877-9F8E569A2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8401E-DBB6-48C1-9AC6-A9816EE1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E676D-44D3-4DD3-AAC6-0D57038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7A8C-4271-4900-89AB-85204BB2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6BA33-0522-4DFA-AEDE-3B5C03E7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5B4B-B541-447D-ACED-C45A66D4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3A33A-CD53-496B-8BF1-97E1C3D1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B27F9-0AD4-4BBC-9737-604398931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490E-64F7-4246-8F8D-ADCBC0D1A1F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67DA5-8863-4B49-84D1-185101E29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1A48-8C10-48EA-B913-AC61B24F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8D0B-F4B2-43D7-B7FE-015A0F5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yring@fuller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justinstravels/474695684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stinstravels/474695684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sol.org/connect/tesol-affiliate-network/worldwide-affiliate-directory/worldwide-affiliate-directory----u-s-affiliates" TargetMode="External"/><Relationship Id="rId3" Type="http://schemas.openxmlformats.org/officeDocument/2006/relationships/hyperlink" Target="https://www.aaace.org/" TargetMode="External"/><Relationship Id="rId7" Type="http://schemas.openxmlformats.org/officeDocument/2006/relationships/hyperlink" Target="https://www.tesol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literacy.org/" TargetMode="External"/><Relationship Id="rId5" Type="http://schemas.openxmlformats.org/officeDocument/2006/relationships/hyperlink" Target="http://nasdae.org/" TargetMode="External"/><Relationship Id="rId4" Type="http://schemas.openxmlformats.org/officeDocument/2006/relationships/hyperlink" Target="https://coabe.or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C779E-681D-4E6C-997D-32B1D80C4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658" y="2627595"/>
            <a:ext cx="10518941" cy="4021177"/>
          </a:xfrm>
          <a:noFill/>
        </p:spPr>
        <p:txBody>
          <a:bodyPr>
            <a:noAutofit/>
          </a:bodyPr>
          <a:lstStyle/>
          <a:p>
            <a:endParaRPr lang="en-US" sz="2000" b="1" dirty="0">
              <a:solidFill>
                <a:srgbClr val="080808"/>
              </a:solidFill>
            </a:endParaRPr>
          </a:p>
          <a:p>
            <a:r>
              <a:rPr lang="en-US" sz="2800" b="1" dirty="0">
                <a:solidFill>
                  <a:srgbClr val="080808"/>
                </a:solidFill>
              </a:rPr>
              <a:t>Christian English Language Teachers (CELT) Conference </a:t>
            </a:r>
          </a:p>
          <a:p>
            <a:r>
              <a:rPr lang="en-US" sz="2800" b="1" dirty="0">
                <a:solidFill>
                  <a:srgbClr val="080808"/>
                </a:solidFill>
              </a:rPr>
              <a:t>Pittsburgh, PA – March 22, 2022</a:t>
            </a:r>
          </a:p>
          <a:p>
            <a:endParaRPr lang="en-US" sz="2000" b="1" dirty="0">
              <a:solidFill>
                <a:srgbClr val="080808"/>
              </a:solidFill>
            </a:endParaRPr>
          </a:p>
          <a:p>
            <a:r>
              <a:rPr lang="en-US" sz="2000" b="1" dirty="0">
                <a:solidFill>
                  <a:srgbClr val="080808"/>
                </a:solidFill>
              </a:rPr>
              <a:t>Dr. Janet Eyring</a:t>
            </a:r>
          </a:p>
          <a:p>
            <a:r>
              <a:rPr lang="en-US" sz="2000" b="1" dirty="0">
                <a:solidFill>
                  <a:srgbClr val="080808"/>
                </a:solidFill>
              </a:rPr>
              <a:t>Emerita Professor of TESOL</a:t>
            </a:r>
          </a:p>
          <a:p>
            <a:r>
              <a:rPr lang="en-US" sz="2000" b="1" dirty="0">
                <a:solidFill>
                  <a:srgbClr val="080808"/>
                </a:solidFill>
              </a:rPr>
              <a:t>California State University, Fullerton</a:t>
            </a:r>
          </a:p>
          <a:p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jeyring@fullerton.</a:t>
            </a:r>
            <a:r>
              <a:rPr lang="en-US" sz="20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r>
              <a:rPr lang="en-US" sz="2000" b="1"/>
              <a:t> </a:t>
            </a: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8E892-36C7-4EAD-B324-4F6EC17D0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4647" y="578069"/>
            <a:ext cx="7793768" cy="2230301"/>
          </a:xfrm>
          <a:noFill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80808"/>
                </a:solidFill>
              </a:rPr>
              <a:t>Serving Undocumented Adult ESL Learners </a:t>
            </a:r>
            <a:br>
              <a:rPr lang="en-US" sz="4800" b="1" dirty="0">
                <a:solidFill>
                  <a:srgbClr val="080808"/>
                </a:solidFill>
              </a:rPr>
            </a:br>
            <a:r>
              <a:rPr lang="en-US" sz="4800" b="1" dirty="0">
                <a:solidFill>
                  <a:srgbClr val="080808"/>
                </a:solidFill>
              </a:rPr>
              <a:t>in a Changing World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7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395A-E8C7-4D5D-BAC9-EF531D48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28" y="365125"/>
            <a:ext cx="10815604" cy="1076113"/>
          </a:xfrm>
        </p:spPr>
        <p:txBody>
          <a:bodyPr>
            <a:noAutofit/>
          </a:bodyPr>
          <a:lstStyle/>
          <a:p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CBP Enforcement Decisions affecting unauthorized immigrants.</a:t>
            </a:r>
            <a:r>
              <a:rPr lang="en-US" sz="2400" b="1" kern="1200" spc="-10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2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kern="1200" spc="-1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Miroff</a:t>
            </a:r>
            <a:r>
              <a:rPr lang="en-US" sz="2400" b="1" kern="12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2021; Mortensen, 2021;  Shaw &amp; </a:t>
            </a:r>
            <a:r>
              <a:rPr lang="en-US" sz="2400" b="1" kern="1200" spc="-1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Melugin</a:t>
            </a:r>
            <a:r>
              <a:rPr lang="en-US" sz="2400" b="1" kern="12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2022; Sullivan &amp; Jordan, 2021; U.S. Customs and Border Enforcement, 2021; U.S. Customs and Border Protection, 2022a)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6B0332-F777-46E1-B147-844AD555D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64046"/>
              </p:ext>
            </p:extLst>
          </p:nvPr>
        </p:nvGraphicFramePr>
        <p:xfrm>
          <a:off x="986229" y="1524713"/>
          <a:ext cx="7387209" cy="4692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0344">
                  <a:extLst>
                    <a:ext uri="{9D8B030D-6E8A-4147-A177-3AD203B41FA5}">
                      <a16:colId xmlns:a16="http://schemas.microsoft.com/office/drawing/2014/main" val="4205597874"/>
                    </a:ext>
                  </a:extLst>
                </a:gridCol>
                <a:gridCol w="1984267">
                  <a:extLst>
                    <a:ext uri="{9D8B030D-6E8A-4147-A177-3AD203B41FA5}">
                      <a16:colId xmlns:a16="http://schemas.microsoft.com/office/drawing/2014/main" val="2152644343"/>
                    </a:ext>
                  </a:extLst>
                </a:gridCol>
                <a:gridCol w="1642598">
                  <a:extLst>
                    <a:ext uri="{9D8B030D-6E8A-4147-A177-3AD203B41FA5}">
                      <a16:colId xmlns:a16="http://schemas.microsoft.com/office/drawing/2014/main" val="924375317"/>
                    </a:ext>
                  </a:extLst>
                </a:gridCol>
              </a:tblGrid>
              <a:tr h="916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Unauthorized immigrant result/Numbers affected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unauthorized immigrants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418466"/>
                  </a:ext>
                </a:extLst>
              </a:tr>
              <a:tr h="994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Were denied admission or withdrew application for admission and returned to native countries.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294,352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952549"/>
                  </a:ext>
                </a:extLst>
              </a:tr>
              <a:tr h="109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Were expelled under Title 42 CDC order of health emergency or Title 8 immigration enforcement cases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1,720,000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62%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470258"/>
                  </a:ext>
                </a:extLst>
              </a:tr>
              <a:tr h="529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Were repeat crossers, detained, or released into the U.S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. by CBP, sometimes without covid tests and sometimes with criminal records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449,999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23%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358005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CBP Encounters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1,956,519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82853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3617D02-76BD-4A71-A0B2-D572A0CE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1134" y="-48633"/>
            <a:ext cx="14658542" cy="50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Content Placeholder 3" descr="A picture containing plane, transport, runway, aircraft&#10;&#10;Description automatically generated">
            <a:extLst>
              <a:ext uri="{FF2B5EF4-FFF2-40B4-BE49-F238E27FC236}">
                <a16:creationId xmlns:a16="http://schemas.microsoft.com/office/drawing/2014/main" id="{0E327A72-7699-4059-A53F-CE58D9C20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87" y="1441239"/>
            <a:ext cx="3149245" cy="209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A group of people standing next to a bus&#10;&#10;Description automatically generated with low confidence">
            <a:extLst>
              <a:ext uri="{FF2B5EF4-FFF2-40B4-BE49-F238E27FC236}">
                <a16:creationId xmlns:a16="http://schemas.microsoft.com/office/drawing/2014/main" id="{60CAF8A7-966B-4981-A7F5-16C15F428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87" y="3871020"/>
            <a:ext cx="3255939" cy="216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8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490D-51C2-4088-806B-176723B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55" y="512760"/>
            <a:ext cx="10562674" cy="818754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II. Why have they come to the U.S.?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09CF-4BF7-4D02-9F33-B14437B5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60" y="1698170"/>
            <a:ext cx="10562673" cy="4516361"/>
          </a:xfrm>
        </p:spPr>
        <p:txBody>
          <a:bodyPr>
            <a:normAutofit/>
          </a:bodyPr>
          <a:lstStyle/>
          <a:p>
            <a:r>
              <a:rPr lang="en-US" dirty="0"/>
              <a:t>They are fleeing effects of covid on local economies, unemployment, food insecurity, gang violence, drug cartels, extortion, and environmental problems, e.g., earthquakes, floods, and hurricanes. (Bolter, 2021). </a:t>
            </a:r>
          </a:p>
          <a:p>
            <a:r>
              <a:rPr lang="en-US" dirty="0"/>
              <a:t>They come for education, health care, more opportunities for children, and the “The American Dream.”</a:t>
            </a:r>
          </a:p>
          <a:p>
            <a:r>
              <a:rPr lang="en-US" dirty="0"/>
              <a:t>There are huge backlogs on processing visa applications. Immigrants know they will have long waits if they file legal applications. 3,620,240 visa applications awaited processing in 2019 (North, 2020).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0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D32EF-1E6F-4E8A-A09F-2230B746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II. Why have they come to the U.S.?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5B2F-00B3-4FA5-9841-8BE44769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7194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Immigrants know they will be rejected if they say they crossed for financial reasons. (Being poor is not a valid reason for asylum).</a:t>
            </a:r>
          </a:p>
          <a:p>
            <a:r>
              <a:rPr lang="en-US" dirty="0"/>
              <a:t>Survey of undocumented Mexican immigrants showed that, despite trials living in the U.S., they believed they were better off in the U.S. than in Mexico (Pew Research Center, 2009). </a:t>
            </a:r>
          </a:p>
          <a:p>
            <a:r>
              <a:rPr lang="en-US" dirty="0"/>
              <a:t>Biden’s campaign promise to increase immigration was perceived as an open invitation (Davis, 2021). </a:t>
            </a:r>
          </a:p>
          <a:p>
            <a:r>
              <a:rPr lang="en-US" dirty="0"/>
              <a:t>More lax enforcement policies than with the Trump administration make it easier to cross the border (Bolter, 2021; Davis, 2021).</a:t>
            </a:r>
          </a:p>
          <a:p>
            <a:r>
              <a:rPr lang="en-US" dirty="0"/>
              <a:t>United Nations (UN) agencies and non-profit organizations, which the UN funds, provide cash, food, shelter and legal services along the migrant trail, facilitating illegal U.S. border crossings (</a:t>
            </a:r>
            <a:r>
              <a:rPr lang="en-US" dirty="0" err="1"/>
              <a:t>Bensman</a:t>
            </a:r>
            <a:r>
              <a:rPr lang="en-US" dirty="0"/>
              <a:t>, 2022).  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C6E59-FB63-4D5A-BB82-3075BF48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II. Why have they come to the U.S.?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EADF-0017-43BB-ABCD-2F4CB13D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62808"/>
            <a:ext cx="10905066" cy="48141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Some undocumented immigrants are criminals who blend into the caravans (U.S. Customs and Border Protection, 2022b). </a:t>
            </a:r>
          </a:p>
          <a:p>
            <a:r>
              <a:rPr lang="en-US" sz="2400" dirty="0"/>
              <a:t>Coyotes, drug cartels, and sex traffickers take opportunities to exploit individuals along the way (</a:t>
            </a:r>
            <a:r>
              <a:rPr lang="en-US" sz="2400" dirty="0" err="1"/>
              <a:t>Bensman</a:t>
            </a:r>
            <a:r>
              <a:rPr lang="en-US" sz="2400" dirty="0"/>
              <a:t>, 2021). </a:t>
            </a:r>
          </a:p>
          <a:p>
            <a:r>
              <a:rPr lang="en-US" sz="2400" dirty="0"/>
              <a:t>Migrants experience danger and trauma leaving/fleeing their homelands.</a:t>
            </a:r>
          </a:p>
          <a:p>
            <a:r>
              <a:rPr lang="en-US" sz="2400" dirty="0"/>
              <a:t>This has also led to thousands of deaths of Americans by fentanyl, manufactured in Mexico with ingredients from China, smuggled over an open U.S. border (Bielski, 2021). </a:t>
            </a:r>
          </a:p>
          <a:p>
            <a:r>
              <a:rPr lang="en-US" sz="2400" dirty="0"/>
              <a:t>Cartels charge $2500 to move people from Mexico to the U.S., $3000 from countries in South America, $5000 from China, and $9,000 from the Middle East and Russia (Jones, as cited in </a:t>
            </a:r>
            <a:r>
              <a:rPr lang="en-US" sz="2400" dirty="0" err="1"/>
              <a:t>Bensman</a:t>
            </a:r>
            <a:r>
              <a:rPr lang="en-US" sz="2400" dirty="0"/>
              <a:t>, 2021). </a:t>
            </a:r>
          </a:p>
          <a:p>
            <a:r>
              <a:rPr lang="en-US" sz="2400" dirty="0"/>
              <a:t>Human slave labor is sometimes required to pay back sums of money that migrants do not have to cross the border. 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1E8B-60D1-4F54-AEC9-DB22077F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/>
              <a:t>III. How well have they been served in public Adult Education?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2CAC-F30E-48FB-B431-D0B6E1DA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85738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Adult Education is the “poor step-sister” of K-12 education and Post-secondary education (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Larotta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2017).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ESL/ESOL constitutes the largest segment of Adult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ducation with others enrolled in Adult Secondary Education (ASE) and Adult Basic Education (ABE).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646,452 out of a total of 1,289,540 students were enrolled in “English Language Acquisition” or ESOL classes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between July 1, 2018 to June 30, 2019,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Curricula range from general ESOL, family literacy, civics, and workplace education. Workforce development through federally-funded WIOA programs take precedence (Eyring, 2014).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funding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2018-2019 was about $582 million (federal) and $1.375 billion (non-federal). (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federal government spends about 640 billion on K-12 each year.) (National Association of State Directors of Adult Education, 2020).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 ESL education is severely underfunded and only serves a small portion of the undocumented. 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FBDE8-C807-4A36-85FE-8183C4D7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88485"/>
            <a:ext cx="10602602" cy="625915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Private Non-profit 501(c)(3)organizations are picking up the slack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F44C-5E07-412F-BAB8-69264818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1051035"/>
            <a:ext cx="10791788" cy="54021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ypes of non-profits which may provide ESOL instruction and work preparedness (Hung, 2007):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and religious organizations (ex. Catholic Charities)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heritage organizations (ex. National Association for the Education and Advancement of Cambodian, Laotian, and Vietnamese Americans (NAFEA)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agencies (ex. Mexican American Legal Defense and Education (MALDEF))</a:t>
            </a:r>
          </a:p>
          <a:p>
            <a:pPr lvl="1"/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Immigrant secular organizations (ex. Northwest Immigrant Rights Project) </a:t>
            </a:r>
          </a:p>
          <a:p>
            <a:r>
              <a:rPr lang="en-US" sz="2400" dirty="0"/>
              <a:t>Non-profits serve approximately 30% foreign-born, of which 33% are undocumented (Hung, 2007; Martin, 2012)</a:t>
            </a:r>
          </a:p>
          <a:p>
            <a:r>
              <a:rPr lang="en-US" sz="2400" dirty="0"/>
              <a:t>Non-profits may be subsidized by private donors, state funds, philanthropic organizations (e.g., Ford Foundation), corporations (ex., FedEx), or federally supported organizations like IOM (IOM-United Nations Migration, 2022)</a:t>
            </a:r>
          </a:p>
          <a:p>
            <a:r>
              <a:rPr lang="en-US" sz="2400" dirty="0"/>
              <a:t>Non-profits genuinely want to serve the undocumented because they are the most vulnerable and have the greatest need (Martin, 2012). </a:t>
            </a:r>
          </a:p>
          <a:p>
            <a:r>
              <a:rPr lang="en-US" sz="2400" dirty="0"/>
              <a:t>Students sometimes feel safer attending classes at private vs. public institutions (</a:t>
            </a:r>
            <a:r>
              <a:rPr lang="en-US" sz="2400" dirty="0" err="1"/>
              <a:t>Larotta</a:t>
            </a:r>
            <a:r>
              <a:rPr lang="en-US" sz="2400" dirty="0"/>
              <a:t>, 2017).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A966-3DE4-43CE-BC50-D5570344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300" b="1" dirty="0"/>
              <a:t>How well have adult ESOL teachers served them? (Eyring, 2014)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F6ED-17FD-4476-90A1-7682B0CB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89958"/>
            <a:ext cx="7763113" cy="5246308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 ESOL teachers play indispensable roles as community resources and/or advocates for their learners.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Adult ESOL teachers are often part-time and may not be certificated.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Some piece together multiple part-time jobs to make ends meet. (Freeway Flyers in LA)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TESOL has developed 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Standards for ESL/EFL Teachers of Adults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(2008), but implementing these standards is entirely voluntary.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development often includes only voluntary attendance at workshops, conference, or seminars.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a high turnover rate of adult ESL teachers as well as a continual need to train new teachers.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WEAK COMBINATION: Overworked part-time teachers (low funding does not provide for full-time teachers with benefits) and immigrants with no legal status.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eacher smiling and writing on whiteboard">
            <a:extLst>
              <a:ext uri="{FF2B5EF4-FFF2-40B4-BE49-F238E27FC236}">
                <a16:creationId xmlns:a16="http://schemas.microsoft.com/office/drawing/2014/main" id="{FE52A706-097A-4F6A-83F4-159C9B4A1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30802" b="2"/>
          <a:stretch/>
        </p:blipFill>
        <p:spPr>
          <a:xfrm>
            <a:off x="8092965" y="1976277"/>
            <a:ext cx="4099033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4F4F4-738C-4461-8394-CC533C16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IV. How has U.S. immigration policy affected the undocumented?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(Center for Immigration Studies, 2022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13CEB8-270C-4E7B-8DE9-0D82C13E9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39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84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A89CE-C2D8-48C6-AD69-5B33C3D0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Trump Immigration Policies (Center for Immigration Studies, 2022; Jenkins, 2018) 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EC79-8713-4065-B2FC-766C53D5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93251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Trump proposed granting legal status to DACA recipients and a pathway to citizenship in exchange for border wall and other security measures. Neither side was in favor.</a:t>
            </a: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igned several executive orders in 2017 signaling “zero tolerance” for illegal immigration.</a:t>
            </a: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ade travel ban on visitors from 7 countries because of security concerns.</a:t>
            </a: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Banned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over 135 million visitors because of covid.</a:t>
            </a: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escinded Obama’s DAPA order for unauthorized immigrants who are parents of DACA children. 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Attempted to phase out DACA, making children of unauthorized immigrants, eligible for deportation. Court order overturned decision.</a:t>
            </a: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tarted building a wall on the southern border</a:t>
            </a:r>
            <a:endParaRPr lang="en-US" dirty="0"/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DECC9-51B8-4146-AE8C-27DE95E0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Biden Immigration Policies (Chishti &amp; Bolter, 2022; Homeland Security, 2021; </a:t>
            </a:r>
            <a:r>
              <a:rPr lang="en-US" sz="3600" b="1" dirty="0" err="1"/>
              <a:t>Krogstead</a:t>
            </a:r>
            <a:r>
              <a:rPr lang="en-US" sz="3600" b="1" dirty="0"/>
              <a:t> &amp; Gonzalez-Barrera,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27A9-57CE-4765-A955-7E2E4B9A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0"/>
            <a:ext cx="10905066" cy="5078795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In 2021 Biden replaced Trump’s executive orders with more of his own. </a:t>
            </a:r>
          </a:p>
          <a:p>
            <a:r>
              <a:rPr lang="en-US" sz="3000" dirty="0"/>
              <a:t>Stopped building the border wall and overturned travel ban.</a:t>
            </a:r>
          </a:p>
          <a:p>
            <a:r>
              <a:rPr lang="en-US" sz="3000" dirty="0"/>
              <a:t>Changed enforcement guidelines for Immigration and Customs Enforcement (ICE) to limit enforcement to those who 1) pose a national security risk, 2) have been convicted of certain crimes or 3) who recently entered the country illegally.</a:t>
            </a:r>
          </a:p>
          <a:p>
            <a:r>
              <a:rPr lang="en-US" sz="3000" dirty="0"/>
              <a:t>Ended Trump’s Remain in Mexico policy. Lawsuit forced Biden to reinstate policy.</a:t>
            </a:r>
          </a:p>
          <a:p>
            <a:r>
              <a:rPr lang="en-US" sz="3000" dirty="0"/>
              <a:t>Requested that Congress pass legislation for a pathway to citizenship for all 11 million unauthorized immigrants in the U.S. </a:t>
            </a:r>
          </a:p>
          <a:p>
            <a:r>
              <a:rPr lang="en-US" sz="3000" dirty="0"/>
              <a:t>raised the refugee cap to 125,000 for FY 2022.</a:t>
            </a:r>
          </a:p>
          <a:p>
            <a:pPr marL="0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endParaRPr lang="en-US" sz="20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F88C2-28A7-4D31-A559-7D24D7BD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Introduction:</a:t>
            </a:r>
            <a:b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Background</a:t>
            </a:r>
            <a:b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C5EE-953E-4FB1-95AA-5E2A29C4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Retired Professor from CSU Fullerton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years in the TESOL field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Co-writer of multi-level ESOL “Gospel Literacy” series for non-literate and semi-literate members of the Church of Jesus Christ of Latter-day Saints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serving as an education missionary for my church, teaching online ESOL class, English Connect 3, to South American members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or observed teachers in many non-credit adult ESL settings: adult schools, community college continuing education programs, community centers, community-based organizations, libraries, churches, and prisons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10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4BEA4-271E-49B3-9440-EA0FE3D8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56985"/>
          </a:xfrm>
        </p:spPr>
        <p:txBody>
          <a:bodyPr>
            <a:normAutofit fontScale="90000"/>
          </a:bodyPr>
          <a:lstStyle/>
          <a:p>
            <a:br>
              <a:rPr lang="en-US" sz="1700" b="1" dirty="0"/>
            </a:br>
            <a:r>
              <a:rPr lang="en-US" b="1" dirty="0"/>
              <a:t>V. How has political debate affected views on illegal immigration? 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0FB9B74-A15A-4D4E-92FB-1A89FDD2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55503" y="0"/>
            <a:ext cx="20267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63056-99B7-4C3A-98D2-C681D752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/>
              <a:t> Progressive</a:t>
            </a:r>
            <a:r>
              <a:rPr lang="en-US" dirty="0"/>
              <a:t>			</a:t>
            </a:r>
            <a:r>
              <a:rPr lang="en-US" sz="4400" b="1" dirty="0"/>
              <a:t>        Conservative </a:t>
            </a:r>
          </a:p>
          <a:p>
            <a:pPr marL="0" indent="0">
              <a:buNone/>
            </a:pPr>
            <a:r>
              <a:rPr lang="en-US" dirty="0"/>
              <a:t>*OPEN BORDERS                                                 *REGULATED BORDERS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FC566657-5E44-47FF-99AE-F4814AC0140D}"/>
              </a:ext>
            </a:extLst>
          </p:cNvPr>
          <p:cNvSpPr/>
          <p:nvPr/>
        </p:nvSpPr>
        <p:spPr>
          <a:xfrm>
            <a:off x="4669971" y="3172968"/>
            <a:ext cx="181247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1FE3-7F2A-41CF-99F7-A01F6C9D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77"/>
            <a:ext cx="10515600" cy="567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Border Enforcement Policies and Perspectives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45E869-A33F-4563-A53D-17A9BC94D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417284"/>
              </p:ext>
            </p:extLst>
          </p:nvPr>
        </p:nvGraphicFramePr>
        <p:xfrm>
          <a:off x="1508760" y="976348"/>
          <a:ext cx="9128759" cy="5019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1891">
                  <a:extLst>
                    <a:ext uri="{9D8B030D-6E8A-4147-A177-3AD203B41FA5}">
                      <a16:colId xmlns:a16="http://schemas.microsoft.com/office/drawing/2014/main" val="2460970353"/>
                    </a:ext>
                  </a:extLst>
                </a:gridCol>
                <a:gridCol w="4566868">
                  <a:extLst>
                    <a:ext uri="{9D8B030D-6E8A-4147-A177-3AD203B41FA5}">
                      <a16:colId xmlns:a16="http://schemas.microsoft.com/office/drawing/2014/main" val="4147770548"/>
                    </a:ext>
                  </a:extLst>
                </a:gridCol>
              </a:tblGrid>
              <a:tr h="1234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Progressives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(</a:t>
                      </a:r>
                      <a:r>
                        <a:rPr lang="en-US" sz="3200" kern="1200" dirty="0" err="1">
                          <a:effectLst/>
                        </a:rPr>
                        <a:t>Bensman</a:t>
                      </a:r>
                      <a:r>
                        <a:rPr lang="en-US" sz="3200" kern="1200" dirty="0">
                          <a:effectLst/>
                        </a:rPr>
                        <a:t>, 2022)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</a:rPr>
                        <a:t>Conservatives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(McClay, 2019)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extLst>
                  <a:ext uri="{0D108BD9-81ED-4DB2-BD59-A6C34878D82A}">
                    <a16:rowId xmlns:a16="http://schemas.microsoft.com/office/drawing/2014/main" val="1613544780"/>
                  </a:ext>
                </a:extLst>
              </a:tr>
              <a:tr h="1851289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Philosophical Foundation: One World Order with open borders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Philosophical Foundation: US Constitution and Law with regulated borders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extLst>
                  <a:ext uri="{0D108BD9-81ED-4DB2-BD59-A6C34878D82A}">
                    <a16:rowId xmlns:a16="http://schemas.microsoft.com/office/drawing/2014/main" val="850563637"/>
                  </a:ext>
                </a:extLst>
              </a:tr>
              <a:tr h="1851289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Labels for immigrants: unauthorized immigrants, non-citizens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Labels for immigrants: illegal aliens, undocumented immigrants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extLst>
                  <a:ext uri="{0D108BD9-81ED-4DB2-BD59-A6C34878D82A}">
                    <a16:rowId xmlns:a16="http://schemas.microsoft.com/office/drawing/2014/main" val="290778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27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1FE3-7F2A-41CF-99F7-A01F6C9D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77"/>
            <a:ext cx="10515600" cy="567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Border Enforcement Policies and Perspectives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45E869-A33F-4563-A53D-17A9BC94D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15577"/>
              </p:ext>
            </p:extLst>
          </p:nvPr>
        </p:nvGraphicFramePr>
        <p:xfrm>
          <a:off x="1066800" y="976349"/>
          <a:ext cx="10058399" cy="5448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458">
                  <a:extLst>
                    <a:ext uri="{9D8B030D-6E8A-4147-A177-3AD203B41FA5}">
                      <a16:colId xmlns:a16="http://schemas.microsoft.com/office/drawing/2014/main" val="2460970353"/>
                    </a:ext>
                  </a:extLst>
                </a:gridCol>
                <a:gridCol w="5031941">
                  <a:extLst>
                    <a:ext uri="{9D8B030D-6E8A-4147-A177-3AD203B41FA5}">
                      <a16:colId xmlns:a16="http://schemas.microsoft.com/office/drawing/2014/main" val="4147770548"/>
                    </a:ext>
                  </a:extLst>
                </a:gridCol>
              </a:tblGrid>
              <a:tr h="42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Progressives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effectLst/>
                        </a:rPr>
                        <a:t>Conservatives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extLst>
                  <a:ext uri="{0D108BD9-81ED-4DB2-BD59-A6C34878D82A}">
                    <a16:rowId xmlns:a16="http://schemas.microsoft.com/office/drawing/2014/main" val="1613544780"/>
                  </a:ext>
                </a:extLst>
              </a:tr>
              <a:tr h="4955059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effectLst/>
                        </a:rPr>
                        <a:t>Policies and Perspectives:  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-Fluid borders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-Assist the unauthorized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-Abolish ICE 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-Defund the police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-Do not detain the unauthorized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-Provide amnesty and work permits for all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500" kern="1200" dirty="0">
                          <a:effectLst/>
                        </a:rPr>
                        <a:t>-Use “catch and release”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200" dirty="0">
                          <a:effectLst/>
                        </a:rPr>
                        <a:t>-Stop Remain in Mexico Policy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Policies and Perspectives: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-Sovereign borders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-Protect the legal immigrant or citizen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-Use law enforcement and ICE to deport unauthorized according to law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-Accept legal immigrants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-Allow immigrants with “credible fear” to plead their case for asylum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-Build walls or surveillance to protect citizens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-Use Remain in Mexico Policy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1" marR="59651" marT="0" marB="0"/>
                </a:tc>
                <a:extLst>
                  <a:ext uri="{0D108BD9-81ED-4DB2-BD59-A6C34878D82A}">
                    <a16:rowId xmlns:a16="http://schemas.microsoft.com/office/drawing/2014/main" val="33480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40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ECF93-43C2-4D79-B4E7-4621FDFC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253503"/>
          </a:xfrm>
        </p:spPr>
        <p:txBody>
          <a:bodyPr>
            <a:normAutofit fontScale="90000"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4828-25D2-40CA-AC4F-CDEE862B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96971"/>
            <a:ext cx="10905066" cy="527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VI. How </a:t>
            </a:r>
            <a:r>
              <a:rPr lang="en-US" sz="4800" b="1"/>
              <a:t>can teachers become </a:t>
            </a:r>
            <a:r>
              <a:rPr lang="en-US" sz="4800" b="1" dirty="0"/>
              <a:t>better advocates for the undocumented student?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erson teaching in class">
            <a:extLst>
              <a:ext uri="{FF2B5EF4-FFF2-40B4-BE49-F238E27FC236}">
                <a16:creationId xmlns:a16="http://schemas.microsoft.com/office/drawing/2014/main" id="{94B867E9-AEBE-42EA-8BA6-802760DC7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BD62-105D-4D30-B366-7329857F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en-US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ADVOCACY: What can you do in your own classroom? (Crawford &amp; Witherspoon Arnold, 2016; Miles, 2021; Nash, 2019); Schmidt, 2020) </a:t>
            </a:r>
            <a:b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A03B-15D0-4E7E-A86B-2376933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51818"/>
            <a:ext cx="10905066" cy="4884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1.Provide a warm and welcoming climate. </a:t>
            </a:r>
          </a:p>
          <a:p>
            <a:pPr marL="0" indent="0">
              <a:buNone/>
            </a:pPr>
            <a:r>
              <a:rPr lang="en-US" sz="3200" dirty="0"/>
              <a:t>2.Be aware of psychological health of learners, including culture shock.</a:t>
            </a:r>
          </a:p>
          <a:p>
            <a:pPr marL="0" indent="0">
              <a:buNone/>
            </a:pPr>
            <a:r>
              <a:rPr lang="en-US" sz="3200" dirty="0"/>
              <a:t>3.Genuinely compliment and encourage all learners.  </a:t>
            </a:r>
          </a:p>
          <a:p>
            <a:pPr marL="0" indent="0">
              <a:buNone/>
            </a:pPr>
            <a:r>
              <a:rPr lang="en-US" sz="3200" dirty="0"/>
              <a:t>4.Become better prepared to address the ESOL learning needs of immigrant learners.</a:t>
            </a:r>
            <a:r>
              <a:rPr lang="en-US" sz="3200" b="1" dirty="0"/>
              <a:t>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5.Make assignments which allow students to share their concerns.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son teaching in class">
            <a:extLst>
              <a:ext uri="{FF2B5EF4-FFF2-40B4-BE49-F238E27FC236}">
                <a16:creationId xmlns:a16="http://schemas.microsoft.com/office/drawing/2014/main" id="{711E9FD7-FF35-48CB-868C-D4F6D593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BD62-105D-4D30-B366-7329857F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1367580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ADVOCACY: What can you do in your own classroom? (Finn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Miller, 2019;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Larrotta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2017; </a:t>
            </a:r>
            <a:r>
              <a:rPr lang="en-US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Miles, 2021; Nash, 2019; Vanek, Wrigley, Jacobson, &amp;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Isserlis</a:t>
            </a:r>
            <a:r>
              <a:rPr lang="en-US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2020)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A03B-15D0-4E7E-A86B-2376933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73629"/>
            <a:ext cx="10905066" cy="511635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6.Solicit input on class study topics.</a:t>
            </a:r>
          </a:p>
          <a:p>
            <a:pPr marL="0" indent="0">
              <a:buNone/>
            </a:pPr>
            <a:r>
              <a:rPr lang="en-US" sz="3200" dirty="0"/>
              <a:t>7.Build a stimulating and interactive learning community.</a:t>
            </a:r>
          </a:p>
          <a:p>
            <a:pPr marL="0" indent="0">
              <a:buNone/>
            </a:pPr>
            <a:r>
              <a:rPr lang="en-US" sz="3200" dirty="0"/>
              <a:t>8.Argue for adequate resources, staff, materials appropriate to ESL. </a:t>
            </a:r>
          </a:p>
          <a:p>
            <a:pPr marL="0" indent="0">
              <a:buNone/>
            </a:pPr>
            <a:r>
              <a:rPr lang="en-US" sz="3200" dirty="0"/>
              <a:t>9.Use home language (if you know it) to help explain information to immigrants and help them navigate a new society.</a:t>
            </a:r>
          </a:p>
          <a:p>
            <a:pPr marL="0" indent="0">
              <a:buNone/>
            </a:pPr>
            <a:r>
              <a:rPr lang="en-US" sz="3200" dirty="0"/>
              <a:t>10.Collaborate with others to provide information about the community. 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E588-D51A-4B43-A1F6-95D65667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461247"/>
          </a:xfrm>
        </p:spPr>
        <p:txBody>
          <a:bodyPr>
            <a:noAutofit/>
          </a:bodyPr>
          <a:lstStyle/>
          <a:p>
            <a:r>
              <a:rPr lang="en-US" sz="2800" b="1" dirty="0"/>
              <a:t>ADVOCACY: What can you do outside your classroom? (Finn Miller, 2019; </a:t>
            </a:r>
            <a:r>
              <a:rPr lang="en-US" sz="2800" b="1" dirty="0" err="1"/>
              <a:t>Larotta</a:t>
            </a:r>
            <a:r>
              <a:rPr lang="en-US" sz="2800" b="1" dirty="0"/>
              <a:t>, 2019; </a:t>
            </a:r>
            <a:r>
              <a:rPr lang="en-US" sz="2800" b="1" dirty="0" err="1"/>
              <a:t>Mortrude</a:t>
            </a:r>
            <a:r>
              <a:rPr lang="en-US" sz="2800" b="1" dirty="0"/>
              <a:t>, 2020; Taylor,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54BF-39B0-473B-AA17-F9A939E4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56503"/>
            <a:ext cx="6891187" cy="392046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Join and become more active in professional organizations that advocate for immigrants. 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Become better informed about immigrant issues.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Follow legislation affecting immigrants.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Testify to congressional committees.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5. Write texts and letters to politicians.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standing in front of a white building&#10;&#10;Description automatically generated">
            <a:extLst>
              <a:ext uri="{FF2B5EF4-FFF2-40B4-BE49-F238E27FC236}">
                <a16:creationId xmlns:a16="http://schemas.microsoft.com/office/drawing/2014/main" id="{65D00526-DE52-4A2D-8B15-1719BC758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24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AE754-C9E4-4054-8758-4B401EC3198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justinstravels/47469568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E588-D51A-4B43-A1F6-95D65667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ADVOCACY: What can you do outside your classroom?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54BF-39B0-473B-AA17-F9A939E4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Write blogs and letters to the editor informing others about pertinent topics.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  Post information and engage in conversation on social media about immigrant issues and current legislation.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8.   Participate in rallies, demonstrations, and town halls that include teachers, but also politicians, and students. 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9. Register to vote…and don’t forget to VOTE!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 descr="A person standing in front of a white building&#10;&#10;Description automatically generated">
            <a:extLst>
              <a:ext uri="{FF2B5EF4-FFF2-40B4-BE49-F238E27FC236}">
                <a16:creationId xmlns:a16="http://schemas.microsoft.com/office/drawing/2014/main" id="{FD9C8EEB-A0CC-4C66-A8B1-FB7948A56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24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16F3C-688C-436C-825F-4006C454CE40}"/>
              </a:ext>
            </a:extLst>
          </p:cNvPr>
          <p:cNvSpPr txBox="1"/>
          <p:nvPr/>
        </p:nvSpPr>
        <p:spPr>
          <a:xfrm>
            <a:off x="10005185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ustinstravels/47469568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1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66AE-2CF8-4318-8AD8-D1F77C2B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Join professional organizations which advocate for adult ESOL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7033-A22A-4406-B8BB-5A130DB7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American Association of Adult Continuing Education (AAACE) 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https://www.aaace.org/</a:t>
            </a:r>
            <a:endParaRPr lang="en-US" sz="2800" dirty="0"/>
          </a:p>
          <a:p>
            <a:r>
              <a:rPr lang="en-US" dirty="0"/>
              <a:t>Coalition on Adult Basic Education (COABE) -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https://coabe.org/</a:t>
            </a:r>
            <a:endParaRPr lang="en-US" dirty="0"/>
          </a:p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Association of State Directors of Adult Education - 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http://nasdae.org/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(NASDAE)</a:t>
            </a:r>
          </a:p>
          <a:p>
            <a:r>
              <a:rPr lang="en-US" dirty="0" err="1"/>
              <a:t>Proliteracy</a:t>
            </a:r>
            <a:r>
              <a:rPr lang="en-US" dirty="0"/>
              <a:t> -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https://www.proliteracy.org/</a:t>
            </a:r>
            <a:endParaRPr lang="en-US" dirty="0"/>
          </a:p>
          <a:p>
            <a:r>
              <a:rPr lang="en-US" dirty="0"/>
              <a:t>Teaching English to Speakers of Other Languages (TESOL) - </a:t>
            </a: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https://www.tesol.org/</a:t>
            </a:r>
            <a:endParaRPr lang="en-US" dirty="0"/>
          </a:p>
          <a:p>
            <a:r>
              <a:rPr lang="en-US" dirty="0"/>
              <a:t>TESOL Affiliates such as CATESOL, Intermountain TESOL, Illinois TESOL, Sunshine State TESOL, etc. -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https://www.tesol.org/connect/tesol-affiliate-network/worldwide-affiliate-directory/worldwide-affiliate-directory----u-s-affiliates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0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0AB6-90E4-406A-BF13-8C179E52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TESOL Advocacy Action Center https://www.tesol.org/advance-the-field/advocacy-resources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0783E29-7A91-4751-B3EC-E70547942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28" y="1825625"/>
            <a:ext cx="7736743" cy="4351338"/>
          </a:xfrm>
        </p:spPr>
      </p:pic>
    </p:spTree>
    <p:extLst>
      <p:ext uri="{BB962C8B-B14F-4D97-AF65-F5344CB8AC3E}">
        <p14:creationId xmlns:p14="http://schemas.microsoft.com/office/powerpoint/2010/main" val="35376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8EDA5-ACAE-4218-95A6-BADC0D8D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Motivation for this study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E237-B41F-434E-AA70-FA0D7364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pa</a:t>
            </a: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ssion: adult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non-credit ESOL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sheets do not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documented from undocumented.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rarely admit they crossed the border illegally or overstayed a visitor visa.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influx of migrants has stimulated much debate and also apprehension among citizens.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crisis has made it more difficult for the undocumented to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ESOL studies: strain on family, job changes, children home from school, healthcare concerns, etc. </a:t>
            </a:r>
            <a:endPara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Illegal status makes the undocumented more vulnerable to scams, discrimination, and crime. 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as ESOL professionals to support these students in a legal, proactive way?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7704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38AE-C905-45F4-9FE8-E6B4B48A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07"/>
            <a:ext cx="10515600" cy="143138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TESOL Position Statement on Immigration Policy and Reform in the United States</a:t>
            </a:r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0B98-B79C-49A1-A408-76DC9C8F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TESOL supports carefully considered and comprehensive immigration reform proposals in the U.S, that “offer orderly and fair pathways to legal residency and citizenship for all immigrants.”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F08E-634D-4390-BAEB-B8608485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COABE Legislative Center – Easy way to TAKE ACTION and write your own letters to your legislators. https://coabe.org/legislative-center/</a:t>
            </a:r>
          </a:p>
        </p:txBody>
      </p:sp>
      <p:pic>
        <p:nvPicPr>
          <p:cNvPr id="5" name="Content Placeholder 4" descr="Website&#10;&#10;Description automatically generated">
            <a:extLst>
              <a:ext uri="{FF2B5EF4-FFF2-40B4-BE49-F238E27FC236}">
                <a16:creationId xmlns:a16="http://schemas.microsoft.com/office/drawing/2014/main" id="{E64A225D-78E8-4B69-8793-E016BD308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33" y="1709153"/>
            <a:ext cx="8505528" cy="4783722"/>
          </a:xfrm>
        </p:spPr>
      </p:pic>
    </p:spTree>
    <p:extLst>
      <p:ext uri="{BB962C8B-B14F-4D97-AF65-F5344CB8AC3E}">
        <p14:creationId xmlns:p14="http://schemas.microsoft.com/office/powerpoint/2010/main" val="342915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668E-1BDE-41D2-AA2B-BF392870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COABE Ambassador’s Program to train teachers and students to tell stories of immigrant contributions and successes that will persuade legislators. 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BC25BA-A06F-4EAF-88B2-7EBF94B3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28" y="1825625"/>
            <a:ext cx="7736743" cy="4351338"/>
          </a:xfrm>
        </p:spPr>
      </p:pic>
    </p:spTree>
    <p:extLst>
      <p:ext uri="{BB962C8B-B14F-4D97-AF65-F5344CB8AC3E}">
        <p14:creationId xmlns:p14="http://schemas.microsoft.com/office/powerpoint/2010/main" val="57629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0620-5C0A-4394-A7A5-5355E340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95E5-A0C0-4FAC-B691-E5DF6252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127748"/>
          </a:xfrm>
        </p:spPr>
        <p:txBody>
          <a:bodyPr>
            <a:normAutofit fontScale="92500" lnSpcReduction="10000"/>
          </a:bodyPr>
          <a:lstStyle/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2021, more undocumented immigrants have been entering the U.S. than in the past 20 years. The number of undocumented in Adult ESOL fluctuates and is not well researched.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Immigrants enter the U.S. illegally for a range of reasons—fleeing traumatic situations in their native countries to overstaying a visa.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Millions of undocumented adult immigrants live in the U.S. but public and private programs are not adequately funded to address their English and work-related needs.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U.S. legislature has not successfully implemented comprehensive immigration reform, which both addresses the economic and social well-being of the nation and the civil and human rights of immigrants.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can become better advocates of the undocumented by teaching English well, making content relevant, building a class community, and becoming more involved politically on immigrant issues. 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2AE5-D85F-4FB3-839C-0B8723CB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 for Discussion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629A258-C8D0-4CFF-8560-7996E0BCC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07437"/>
              </p:ext>
            </p:extLst>
          </p:nvPr>
        </p:nvGraphicFramePr>
        <p:xfrm>
          <a:off x="838200" y="984142"/>
          <a:ext cx="10515600" cy="519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05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6044-7877-4B86-9C7A-19AE2F14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 fontScale="90000"/>
          </a:bodyPr>
          <a:lstStyle/>
          <a:p>
            <a:br>
              <a:rPr lang="en-US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 and New Testament Examples of People Migrating (Wright, 2018)</a:t>
            </a:r>
            <a:b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ife of Jesus Christ: Flight into Egypt">
            <a:extLst>
              <a:ext uri="{FF2B5EF4-FFF2-40B4-BE49-F238E27FC236}">
                <a16:creationId xmlns:a16="http://schemas.microsoft.com/office/drawing/2014/main" id="{3CFD22E6-723A-4859-BB50-16D61BA2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92532"/>
            <a:ext cx="3415612" cy="22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F7F1-3BE0-443B-8B98-9F71FE38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39398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Exodus of Abraham and his people migrating from Ur to Canaan because of God’s call (Exodus 12:1-3)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Jacob and his sons leaving Canaan and going to Egypt to escape famine (Genesis 46)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Jews being exiled to Babylon because of losing the war against Nebuchadnezzar (2 Kings 24:10-16)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Mary and Joseph fleeing to Egypt to escape Herod’s killing of firstborn sons (Matthew 2:13-23)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arious stories of early Christians being scattered because of religious persecution (Acts 8:1-4; 1 Peter 2:11-12; James 1:1)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59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1E05-2757-4E27-9831-27725CD9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Illegal Immigration and the Church of Jesus Christ of Latter-day Saints  </a:t>
            </a:r>
            <a:b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3097-E483-4740-96B9-850048F6E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85738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According to Wright (2018), Campbell,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Karpowitz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Monson in the Faith Matters Survey (2011) showed American LDS “are more accepting of immigrants than most other Americans.”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Official statement of the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Church of Jesus Christ of Latter-day Saints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(2011): </a:t>
            </a: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”Most Americans agree that the federal government of the United States should secure its borders and sharply reduce or eliminate the flow of undocumented immigrants.”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“Unchecked and unregulated, such a flow may destabilize society and ultimately become unsustainable.”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base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Church of Jesus Christ of Latter-day Saints discourages its members from entering any country without legal documentation, and from deliberately overstaying legal travel visas.”</a:t>
            </a:r>
          </a:p>
          <a:p>
            <a:pPr marL="228600" lvl="1" indent="0" fontAlgn="base">
              <a:spcBef>
                <a:spcPts val="0"/>
              </a:spcBef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recent years, the LDS Church has favored more “open” and “inclusive” immigration policies, including compassion towards “Dreamers.”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Church has also taken a vocal stand for moderate immigration reforms that balance a law-and-order mentality against compassion for immigrants and a strong desire for policies that keep families together (Wright, 2018).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BDC1D-2BD5-49B2-9495-D47CD3A0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br>
              <a:rPr lang="en-US" sz="4000" b="1" dirty="0"/>
            </a:br>
            <a:r>
              <a:rPr lang="en-US" sz="4000" b="1" dirty="0"/>
              <a:t>Organization of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F3AC-1484-444B-834C-2A420B3B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324" y="1489660"/>
            <a:ext cx="7155209" cy="4724871"/>
          </a:xfrm>
        </p:spPr>
        <p:txBody>
          <a:bodyPr>
            <a:normAutofit/>
          </a:bodyPr>
          <a:lstStyle/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undocumented?</a:t>
            </a:r>
          </a:p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have they come to the U.S.?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are they being served by public/ private institutions or organizations?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 startAt="4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U.S. immigration policy affected the undocumented?</a:t>
            </a:r>
          </a:p>
          <a:p>
            <a:pPr marL="571500" marR="0" indent="-571500">
              <a:spcBef>
                <a:spcPts val="0"/>
              </a:spcBef>
              <a:spcAft>
                <a:spcPts val="800"/>
              </a:spcAft>
              <a:buAutoNum type="romanUcPeriod" startAt="4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political debate affected views on illegal immigration?   </a:t>
            </a:r>
          </a:p>
          <a:p>
            <a:pPr marL="514350" marR="0" indent="-514350">
              <a:spcBef>
                <a:spcPts val="0"/>
              </a:spcBef>
              <a:spcAft>
                <a:spcPts val="800"/>
              </a:spcAft>
              <a:buAutoNum type="romanUcPeriod" startAt="6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become better advocates?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2E1F-8FB1-4623-BF77-02581157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952014" cy="565167"/>
          </a:xfrm>
        </p:spPr>
        <p:txBody>
          <a:bodyPr>
            <a:noAutofit/>
          </a:bodyPr>
          <a:lstStyle/>
          <a:p>
            <a:r>
              <a:rPr lang="en-US" b="1" dirty="0"/>
              <a:t>I. Who are the undocumented?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5278-C633-4B55-BE77-C44E7215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0292"/>
            <a:ext cx="6351814" cy="55625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 there were 11,000,000 (Migration Policy Institute, 2021) (about the size of New York City and Houston) 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fluctuating statistic that varies by those who enter illegally, overstay a visa, voluntarily leave the country, are deported, die, or become lawful residents (Lopez, Passel &amp; Cohn, 2021)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 from Latin America,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from Asia and 10% from other countries (Migration Policy Institute, 2021).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come by foot, car, and by truck from Mexico and Central America.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584,885 came from other countries by plane and other means and overstayed their visas in 2020 (Homeland Security, 2021).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19" name="Content Placeholder 3" descr="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2EC8EA06-2140-40A4-99FE-92A1465D3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19877" b="-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</p:spPr>
      </p:pic>
      <p:sp>
        <p:nvSpPr>
          <p:cNvPr id="5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C44B5-5370-4F58-83B5-A39D1CFB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88485"/>
            <a:ext cx="10789362" cy="1098881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Who are the undocumented?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5E7D-47D6-4E52-AB0B-639AFAB1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387366"/>
            <a:ext cx="10905066" cy="506577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Mexican and Central American immigrants remain less educated than immigrants of other nationalities--e.g., from Asia (Passel &amp; Cohn,2019). 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85% have lived here from 10-to 20 years or more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(Migration Policy Institute, 2021).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live in California, Texas, or New York. 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20% live in counties around 4 major cities: Los Angeles, New York, Houston and Chicago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SURPRISE! For those who entered unlawfully between 2015 to 2020, there was a pattern of ”little growth or decline” (</a:t>
            </a:r>
            <a:r>
              <a:rPr lang="en-US" dirty="0"/>
              <a:t>Capps, R., </a:t>
            </a:r>
            <a:r>
              <a:rPr lang="en-US" dirty="0" err="1"/>
              <a:t>Gelatt</a:t>
            </a:r>
            <a:r>
              <a:rPr lang="en-US" dirty="0"/>
              <a:t>, J., </a:t>
            </a:r>
            <a:r>
              <a:rPr lang="en-US" dirty="0" err="1"/>
              <a:t>Guiz</a:t>
            </a:r>
            <a:r>
              <a:rPr lang="en-US" dirty="0"/>
              <a:t> Soto, A.G., &amp; J. Van Hook, 2020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E0A501-6F52-45C9-A33D-757C2113EC2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r="311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F2299-A9C3-4336-ADC5-150BFE5A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Big Change in</a:t>
            </a:r>
            <a:br>
              <a:rPr lang="en-US" sz="4000" b="1" dirty="0"/>
            </a:br>
            <a:r>
              <a:rPr lang="en-US" sz="4000" b="1" dirty="0"/>
              <a:t> FY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C1815-4669-464D-AD6C-AB97C4B4A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1,956,519 were encountered by Customs and Border Protection at or between entry points (US Customs and Border Protection, 2022a). This was the highest number in over 20 years (</a:t>
            </a:r>
            <a:r>
              <a:rPr lang="en-US" sz="2800" dirty="0" err="1"/>
              <a:t>Chiacu</a:t>
            </a:r>
            <a:r>
              <a:rPr lang="en-US" sz="2800" dirty="0"/>
              <a:t>,  2021). </a:t>
            </a:r>
          </a:p>
        </p:txBody>
      </p:sp>
    </p:spTree>
    <p:extLst>
      <p:ext uri="{BB962C8B-B14F-4D97-AF65-F5344CB8AC3E}">
        <p14:creationId xmlns:p14="http://schemas.microsoft.com/office/powerpoint/2010/main" val="271097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BO Encounters 1500">
            <a:extLst>
              <a:ext uri="{FF2B5EF4-FFF2-40B4-BE49-F238E27FC236}">
                <a16:creationId xmlns:a16="http://schemas.microsoft.com/office/drawing/2014/main" id="{0B186E80-F9FD-48DD-AF80-9BCCC67C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-2362722"/>
            <a:ext cx="10744199" cy="137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6950-3B52-44F9-B015-B8172607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Characteristics of unauthorized immigrants in FY 2021 (U.S. Customs &amp; Border Protection, 2022c; Sullivan and Jordan, 2021)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20527-368B-438D-9F98-D72479319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CF369-81AD-44F2-AF64-95C2F1D96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187793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68B9D-8488-4DA0-9CFC-D072C41FA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42479" y="1807555"/>
            <a:ext cx="2997969" cy="1716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*An addition of approximately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500,000 undocumented were “got aways (Murdock, 2022).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6E6B0-C7FA-4514-AEBE-87314EAFA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7418" y="2505075"/>
            <a:ext cx="2997970" cy="36845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E1F46-D669-4236-BC45-2A92A416E7D5}"/>
              </a:ext>
            </a:extLst>
          </p:cNvPr>
          <p:cNvSpPr txBox="1">
            <a:spLocks/>
          </p:cNvSpPr>
          <p:nvPr/>
        </p:nvSpPr>
        <p:spPr>
          <a:xfrm flipH="1">
            <a:off x="9271819" y="668337"/>
            <a:ext cx="2330246" cy="32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733C62D-8F67-4B90-9F12-B07500617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92606"/>
              </p:ext>
            </p:extLst>
          </p:nvPr>
        </p:nvGraphicFramePr>
        <p:xfrm>
          <a:off x="836611" y="1690688"/>
          <a:ext cx="7190970" cy="4546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633">
                  <a:extLst>
                    <a:ext uri="{9D8B030D-6E8A-4147-A177-3AD203B41FA5}">
                      <a16:colId xmlns:a16="http://schemas.microsoft.com/office/drawing/2014/main" val="1455613514"/>
                    </a:ext>
                  </a:extLst>
                </a:gridCol>
                <a:gridCol w="1434685">
                  <a:extLst>
                    <a:ext uri="{9D8B030D-6E8A-4147-A177-3AD203B41FA5}">
                      <a16:colId xmlns:a16="http://schemas.microsoft.com/office/drawing/2014/main" val="1787735874"/>
                    </a:ext>
                  </a:extLst>
                </a:gridCol>
                <a:gridCol w="1848652">
                  <a:extLst>
                    <a:ext uri="{9D8B030D-6E8A-4147-A177-3AD203B41FA5}">
                      <a16:colId xmlns:a16="http://schemas.microsoft.com/office/drawing/2014/main" val="61369425"/>
                    </a:ext>
                  </a:extLst>
                </a:gridCol>
              </a:tblGrid>
              <a:tr h="1080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Type of people crossing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Number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Percentage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945626"/>
                  </a:ext>
                </a:extLst>
              </a:tr>
              <a:tr h="1229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Unaccompanied children without parents or legal guardians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146,054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221576"/>
                  </a:ext>
                </a:extLst>
              </a:tr>
              <a:tr h="695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Migrant families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478, 492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96561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Single adults (388,249 were women &amp; girls)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1,098,500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937368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1,723,046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100%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55435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64A85C0B-058C-4468-AE98-D7E5E417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5771" y="-686256"/>
            <a:ext cx="208581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Sullivan and Jordan, 2021, New York Times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 descr="Tucson Sector Border Patrol agents apprehend a group of 61 migrant family members in September. (Photo: U.S. Border Patrol/Tucson Sector)">
            <a:extLst>
              <a:ext uri="{FF2B5EF4-FFF2-40B4-BE49-F238E27FC236}">
                <a16:creationId xmlns:a16="http://schemas.microsoft.com/office/drawing/2014/main" id="{2805A12B-BD36-40B5-BE31-F5C9229D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06" y="3523696"/>
            <a:ext cx="2997970" cy="26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3750</Words>
  <Application>Microsoft Office PowerPoint</Application>
  <PresentationFormat>Widescreen</PresentationFormat>
  <Paragraphs>275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Times New Roman</vt:lpstr>
      <vt:lpstr>Office Theme</vt:lpstr>
      <vt:lpstr>Serving Undocumented Adult ESL Learners  in a Changing World</vt:lpstr>
      <vt:lpstr>Introduction: Teaching Background </vt:lpstr>
      <vt:lpstr>Motivation for this study</vt:lpstr>
      <vt:lpstr> Organization of Presentation</vt:lpstr>
      <vt:lpstr>I. Who are the undocumented? </vt:lpstr>
      <vt:lpstr>Who are the undocumented?</vt:lpstr>
      <vt:lpstr>Big Change in  FY 2021</vt:lpstr>
      <vt:lpstr>PowerPoint Presentation</vt:lpstr>
      <vt:lpstr>Characteristics of unauthorized immigrants in FY 2021 (U.S. Customs &amp; Border Protection, 2022c; Sullivan and Jordan, 2021)</vt:lpstr>
      <vt:lpstr>CBP Enforcement Decisions affecting unauthorized immigrants. (Miroff, 2021; Mortensen, 2021;  Shaw &amp; Melugin, 2022; Sullivan &amp; Jordan, 2021; U.S. Customs and Border Enforcement, 2021; U.S. Customs and Border Protection, 2022a) </vt:lpstr>
      <vt:lpstr>II. Why have they come to the U.S.? </vt:lpstr>
      <vt:lpstr>II. Why have they come to the U.S.? </vt:lpstr>
      <vt:lpstr>II. Why have they come to the U.S.? </vt:lpstr>
      <vt:lpstr>III. How well have they been served in public Adult Education?  </vt:lpstr>
      <vt:lpstr>Private Non-profit 501(c)(3)organizations are picking up the slack </vt:lpstr>
      <vt:lpstr>How well have adult ESOL teachers served them? (Eyring, 2014) </vt:lpstr>
      <vt:lpstr>IV. How has U.S. immigration policy affected the undocumented? (Center for Immigration Studies, 2022)</vt:lpstr>
      <vt:lpstr>Trump Immigration Policies (Center for Immigration Studies, 2022; Jenkins, 2018) (continued) </vt:lpstr>
      <vt:lpstr>Biden Immigration Policies (Chishti &amp; Bolter, 2022; Homeland Security, 2021; Krogstead &amp; Gonzalez-Barrera, 2022)</vt:lpstr>
      <vt:lpstr> V. How has political debate affected views on illegal immigration?   </vt:lpstr>
      <vt:lpstr>Border Enforcement Policies and Perspectives</vt:lpstr>
      <vt:lpstr>Border Enforcement Policies and Perspectives</vt:lpstr>
      <vt:lpstr>PowerPoint Presentation</vt:lpstr>
      <vt:lpstr> ADVOCACY: What can you do in your own classroom? (Crawford &amp; Witherspoon Arnold, 2016; Miles, 2021; Nash, 2019); Schmidt, 2020)  </vt:lpstr>
      <vt:lpstr> ADVOCACY: What can you do in your own classroom? (Finn Miller, 2019; Larrotta, 2017; Miles, 2021; Nash, 2019; Vanek, Wrigley, Jacobson, &amp; Isserlis 2020) </vt:lpstr>
      <vt:lpstr>ADVOCACY: What can you do outside your classroom? (Finn Miller, 2019; Larotta, 2019; Mortrude, 2020; Taylor, 2016)</vt:lpstr>
      <vt:lpstr>ADVOCACY: What can you do outside your classroom? </vt:lpstr>
      <vt:lpstr>Join professional organizations which advocate for adult ESOL education</vt:lpstr>
      <vt:lpstr>TESOL Advocacy Action Center https://www.tesol.org/advance-the-field/advocacy-resources</vt:lpstr>
      <vt:lpstr> TESOL Position Statement on Immigration Policy and Reform in the United States  </vt:lpstr>
      <vt:lpstr>COABE Legislative Center – Easy way to TAKE ACTION and write your own letters to your legislators. https://coabe.org/legislative-center/</vt:lpstr>
      <vt:lpstr>COABE Ambassador’s Program to train teachers and students to tell stories of immigrant contributions and successes that will persuade legislators. </vt:lpstr>
      <vt:lpstr>Conclusion</vt:lpstr>
      <vt:lpstr>Questions for Discussion</vt:lpstr>
      <vt:lpstr> Old and New Testament Examples of People Migrating (Wright, 2018) </vt:lpstr>
      <vt:lpstr> Illegal Immigration and the Church of Jesus Christ of Latter-day Saints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Undocumented Immigrants on Adult ESL and Advocacy</dc:title>
  <dc:creator>Eyring, Janet</dc:creator>
  <cp:lastModifiedBy>Eyring, Janet</cp:lastModifiedBy>
  <cp:revision>1016</cp:revision>
  <cp:lastPrinted>2022-03-19T09:02:19Z</cp:lastPrinted>
  <dcterms:created xsi:type="dcterms:W3CDTF">2021-10-18T05:54:37Z</dcterms:created>
  <dcterms:modified xsi:type="dcterms:W3CDTF">2022-03-19T09:24:08Z</dcterms:modified>
</cp:coreProperties>
</file>